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1"/>
  </p:notesMasterIdLst>
  <p:handoutMasterIdLst>
    <p:handoutMasterId r:id="rId82"/>
  </p:handoutMasterIdLst>
  <p:sldIdLst>
    <p:sldId id="260" r:id="rId2"/>
    <p:sldId id="271" r:id="rId3"/>
    <p:sldId id="290" r:id="rId4"/>
    <p:sldId id="277" r:id="rId5"/>
    <p:sldId id="289" r:id="rId6"/>
    <p:sldId id="278" r:id="rId7"/>
    <p:sldId id="264" r:id="rId8"/>
    <p:sldId id="265" r:id="rId9"/>
    <p:sldId id="287" r:id="rId10"/>
    <p:sldId id="280" r:id="rId11"/>
    <p:sldId id="281" r:id="rId12"/>
    <p:sldId id="288" r:id="rId13"/>
    <p:sldId id="268" r:id="rId14"/>
    <p:sldId id="269" r:id="rId15"/>
    <p:sldId id="282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283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284" r:id="rId42"/>
    <p:sldId id="315" r:id="rId43"/>
    <p:sldId id="316" r:id="rId44"/>
    <p:sldId id="317" r:id="rId45"/>
    <p:sldId id="318" r:id="rId46"/>
    <p:sldId id="319" r:id="rId47"/>
    <p:sldId id="320" r:id="rId48"/>
    <p:sldId id="321" r:id="rId49"/>
    <p:sldId id="322" r:id="rId50"/>
    <p:sldId id="323" r:id="rId51"/>
    <p:sldId id="324" r:id="rId52"/>
    <p:sldId id="325" r:id="rId53"/>
    <p:sldId id="326" r:id="rId54"/>
    <p:sldId id="285" r:id="rId55"/>
    <p:sldId id="327" r:id="rId56"/>
    <p:sldId id="328" r:id="rId57"/>
    <p:sldId id="329" r:id="rId58"/>
    <p:sldId id="330" r:id="rId59"/>
    <p:sldId id="331" r:id="rId60"/>
    <p:sldId id="332" r:id="rId61"/>
    <p:sldId id="333" r:id="rId62"/>
    <p:sldId id="334" r:id="rId63"/>
    <p:sldId id="335" r:id="rId64"/>
    <p:sldId id="336" r:id="rId65"/>
    <p:sldId id="337" r:id="rId66"/>
    <p:sldId id="338" r:id="rId67"/>
    <p:sldId id="286" r:id="rId68"/>
    <p:sldId id="339" r:id="rId69"/>
    <p:sldId id="340" r:id="rId70"/>
    <p:sldId id="341" r:id="rId71"/>
    <p:sldId id="342" r:id="rId72"/>
    <p:sldId id="343" r:id="rId73"/>
    <p:sldId id="344" r:id="rId74"/>
    <p:sldId id="345" r:id="rId75"/>
    <p:sldId id="346" r:id="rId76"/>
    <p:sldId id="347" r:id="rId77"/>
    <p:sldId id="348" r:id="rId78"/>
    <p:sldId id="349" r:id="rId79"/>
    <p:sldId id="350" r:id="rId8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1E30"/>
    <a:srgbClr val="F8F6F2"/>
    <a:srgbClr val="FFFFFF"/>
    <a:srgbClr val="CAB180"/>
    <a:srgbClr val="5E1C2D"/>
    <a:srgbClr val="82273E"/>
    <a:srgbClr val="831B3B"/>
    <a:srgbClr val="CA8D9D"/>
    <a:srgbClr val="81253D"/>
    <a:srgbClr val="EDB2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Estilo medio 3 - Énfasis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72"/>
    <p:restoredTop sz="96296"/>
  </p:normalViewPr>
  <p:slideViewPr>
    <p:cSldViewPr snapToGrid="0" snapToObjects="1">
      <p:cViewPr varScale="1">
        <p:scale>
          <a:sx n="95" d="100"/>
          <a:sy n="95" d="100"/>
        </p:scale>
        <p:origin x="208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88" d="100"/>
          <a:sy n="88" d="100"/>
        </p:scale>
        <p:origin x="2664" y="17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43945B02-7496-A34F-994C-FC0D354B301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7D6A144-AD67-4442-ADFE-E602F7FA99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28E638-CFCD-5042-9792-721FA937EEF5}" type="datetimeFigureOut">
              <a:rPr lang="es-MX" smtClean="0"/>
              <a:t>20/04/21</a:t>
            </a:fld>
            <a:endParaRPr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6159862-2FDC-A548-9782-2BE92F9090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EEF21F-1EA9-354C-B3A6-5731CB0EBC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15061-5F13-8D41-B675-FFB1D09EC152}" type="slidenum">
              <a:rPr lang="es-MX" smtClean="0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47434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7FCC5C-F71D-8F40-A6DF-081F3111F879}" type="datetimeFigureOut">
              <a:rPr lang="es-MX" smtClean="0"/>
              <a:t>20/04/21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86EDE-046C-DF42-BD25-92E58C87120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60596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CB219F31-BD62-DB4C-9E13-B3884F202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24157"/>
            <a:ext cx="9144000" cy="2387600"/>
          </a:xfrm>
        </p:spPr>
        <p:txBody>
          <a:bodyPr anchor="b">
            <a:normAutofit/>
          </a:bodyPr>
          <a:lstStyle>
            <a:lvl1pPr algn="ctr">
              <a:defRPr sz="6600" b="1">
                <a:solidFill>
                  <a:srgbClr val="982348"/>
                </a:solidFill>
              </a:defRPr>
            </a:lvl1pPr>
          </a:lstStyle>
          <a:p>
            <a:r>
              <a:rPr lang="es-MX" dirty="0"/>
              <a:t>Haz clic para modificar el estilo de título del patrón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BA73C51F-E864-0B4F-B01E-3088E3AC4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0044" y="3599524"/>
            <a:ext cx="8311910" cy="1508496"/>
          </a:xfr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98234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 dirty="0"/>
              <a:t>Haz clic para editar el estilo de subtítulo del patrón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946847D-30AB-F448-917B-4B6799AC248E}"/>
              </a:ext>
            </a:extLst>
          </p:cNvPr>
          <p:cNvCxnSpPr/>
          <p:nvPr userDrawn="1"/>
        </p:nvCxnSpPr>
        <p:spPr>
          <a:xfrm>
            <a:off x="1412552" y="3347889"/>
            <a:ext cx="9471758" cy="0"/>
          </a:xfrm>
          <a:prstGeom prst="line">
            <a:avLst/>
          </a:prstGeom>
          <a:ln w="57150">
            <a:solidFill>
              <a:srgbClr val="CAB1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">
            <a:extLst>
              <a:ext uri="{FF2B5EF4-FFF2-40B4-BE49-F238E27FC236}">
                <a16:creationId xmlns:a16="http://schemas.microsoft.com/office/drawing/2014/main" id="{039DD67A-B448-2348-8785-6D428EDD3061}"/>
              </a:ext>
            </a:extLst>
          </p:cNvPr>
          <p:cNvSpPr/>
          <p:nvPr userDrawn="1"/>
        </p:nvSpPr>
        <p:spPr>
          <a:xfrm>
            <a:off x="420799" y="352157"/>
            <a:ext cx="11350401" cy="6053136"/>
          </a:xfrm>
          <a:prstGeom prst="rect">
            <a:avLst/>
          </a:prstGeom>
          <a:ln w="63500">
            <a:solidFill>
              <a:srgbClr val="CAB18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5C349D2-DDB5-984C-987F-008311C2AE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27141" y="3374061"/>
            <a:ext cx="3004959" cy="300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18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722E0F-5EB9-6C4C-9A7B-B6313EAE0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150" y="660989"/>
            <a:ext cx="3932237" cy="1375058"/>
          </a:xfrm>
        </p:spPr>
        <p:txBody>
          <a:bodyPr anchor="b"/>
          <a:lstStyle>
            <a:lvl1pPr>
              <a:defRPr sz="3200" b="1">
                <a:solidFill>
                  <a:srgbClr val="982348"/>
                </a:solidFill>
              </a:defRPr>
            </a:lvl1pPr>
          </a:lstStyle>
          <a:p>
            <a:r>
              <a:rPr lang="es-MX" dirty="0"/>
              <a:t>Haz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F953B7F-772C-714D-AF3B-812B9B3235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52521" y="537373"/>
            <a:ext cx="6172200" cy="567821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FDAD371-AB7B-6944-9159-F07DEAD02B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48871" y="2344879"/>
            <a:ext cx="3932236" cy="381158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8" name="Rectángulo">
            <a:extLst>
              <a:ext uri="{FF2B5EF4-FFF2-40B4-BE49-F238E27FC236}">
                <a16:creationId xmlns:a16="http://schemas.microsoft.com/office/drawing/2014/main" id="{599723C4-2D43-F24F-B5D4-8975304760B9}"/>
              </a:ext>
            </a:extLst>
          </p:cNvPr>
          <p:cNvSpPr/>
          <p:nvPr userDrawn="1"/>
        </p:nvSpPr>
        <p:spPr>
          <a:xfrm>
            <a:off x="420799" y="352157"/>
            <a:ext cx="11350401" cy="6053136"/>
          </a:xfrm>
          <a:prstGeom prst="rect">
            <a:avLst/>
          </a:prstGeom>
          <a:ln w="63500">
            <a:solidFill>
              <a:srgbClr val="821C3B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1A3647A-45ED-9045-A20A-CE7C719A2E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038" y="5775566"/>
            <a:ext cx="602833" cy="60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30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F84939-8B42-F442-A182-84AACCE1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04EC4F0-FC4B-7D44-A814-33F022B86D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EE4F38-7D40-0244-A690-226D0C7E9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398E3-2897-9E4C-A48A-5B0AE552A143}" type="datetimeFigureOut">
              <a:rPr lang="es-MX" smtClean="0"/>
              <a:t>20/04/21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8B35A2-F08A-B247-985A-A42F1940D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7E6EEAD-9A83-0644-AD32-235EEE57E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F9F64-0EE1-5D4B-B559-0E4625C58EB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99497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163348E-CACD-5341-8059-AC6D584A44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55A9D53-B87F-004B-9EF8-AA0C22EFC7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D2D541-68B4-0F4D-86B1-7E4229426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398E3-2897-9E4C-A48A-5B0AE552A143}" type="datetimeFigureOut">
              <a:rPr lang="es-MX" smtClean="0"/>
              <a:t>20/04/21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765C63A-F40F-3043-A3F1-D711A6687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CD770E-DA7A-A64C-A25D-CE00CCE01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F9F64-0EE1-5D4B-B559-0E4625C58EB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50503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C8183F-5CD0-6447-ACFF-A9F68CDB1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72497" cy="1325563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982348"/>
                </a:solidFill>
                <a:latin typeface="Avenir Next" panose="020B0503020202020204" pitchFamily="34" charset="0"/>
              </a:defRPr>
            </a:lvl1pPr>
          </a:lstStyle>
          <a:p>
            <a:r>
              <a:rPr lang="es-MX" dirty="0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51DD0A-48D2-3642-9DD6-436273C69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72497" cy="4351338"/>
          </a:xfrm>
        </p:spPr>
        <p:txBody>
          <a:bodyPr/>
          <a:lstStyle>
            <a:lvl1pPr marL="457200" indent="-457200" algn="just">
              <a:buFont typeface="Arial" panose="020B0604020202020204" pitchFamily="34" charset="0"/>
              <a:buChar char="•"/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800100" indent="-342900" algn="just">
              <a:buFont typeface="Arial" panose="020B0604020202020204" pitchFamily="34" charset="0"/>
              <a:buChar char="•"/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1257300" indent="-342900" algn="just">
              <a:buFont typeface="Arial" panose="020B0604020202020204" pitchFamily="34" charset="0"/>
              <a:buChar char="•"/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657350" indent="-285750" algn="just">
              <a:buFont typeface="Arial" panose="020B0604020202020204" pitchFamily="34" charset="0"/>
              <a:buChar char="•"/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2114550" indent="-285750" algn="just">
              <a:buFont typeface="Arial" panose="020B0604020202020204" pitchFamily="34" charset="0"/>
              <a:buChar char="•"/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s-MX" dirty="0"/>
              <a:t>Haga clic para modificar los estilos de texto del patrón</a:t>
            </a:r>
          </a:p>
          <a:p>
            <a:pPr lvl="1"/>
            <a:r>
              <a:rPr lang="es-MX" dirty="0"/>
              <a:t>Segundo nivel</a:t>
            </a:r>
          </a:p>
          <a:p>
            <a:pPr lvl="2"/>
            <a:r>
              <a:rPr lang="es-MX" dirty="0"/>
              <a:t>Tercer nivel</a:t>
            </a:r>
          </a:p>
          <a:p>
            <a:pPr lvl="3"/>
            <a:r>
              <a:rPr lang="es-MX" dirty="0"/>
              <a:t>Cuarto nivel</a:t>
            </a:r>
          </a:p>
          <a:p>
            <a:pPr lvl="4"/>
            <a:r>
              <a:rPr lang="es-MX" dirty="0"/>
              <a:t>Quinto nivel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6F2A180-005B-724F-8790-4402AB62B34E}"/>
              </a:ext>
            </a:extLst>
          </p:cNvPr>
          <p:cNvSpPr/>
          <p:nvPr userDrawn="1"/>
        </p:nvSpPr>
        <p:spPr>
          <a:xfrm>
            <a:off x="213360" y="151765"/>
            <a:ext cx="198120" cy="658495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773AB28-5872-DA4B-B1BD-AB1EA5998993}"/>
              </a:ext>
            </a:extLst>
          </p:cNvPr>
          <p:cNvSpPr/>
          <p:nvPr userDrawn="1"/>
        </p:nvSpPr>
        <p:spPr>
          <a:xfrm>
            <a:off x="213360" y="151765"/>
            <a:ext cx="198120" cy="1521460"/>
          </a:xfrm>
          <a:prstGeom prst="rect">
            <a:avLst/>
          </a:prstGeom>
          <a:solidFill>
            <a:srgbClr val="CAB1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4820298-70D6-5A48-95A2-F821F83C02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19568" y="4515699"/>
            <a:ext cx="5829402" cy="582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93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solidFill>
          <a:srgbClr val="9823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DDB330-BB39-8643-ADEB-10B1DD451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50" y="534353"/>
            <a:ext cx="9949221" cy="2852737"/>
          </a:xfrm>
        </p:spPr>
        <p:txBody>
          <a:bodyPr anchor="b">
            <a:normAutofit/>
          </a:bodyPr>
          <a:lstStyle>
            <a:lvl1pPr>
              <a:defRPr sz="5400" b="1">
                <a:solidFill>
                  <a:srgbClr val="F8F6F2"/>
                </a:solidFill>
                <a:latin typeface="Avenir Next" panose="020B0503020202020204" pitchFamily="34" charset="0"/>
              </a:defRPr>
            </a:lvl1pPr>
          </a:lstStyle>
          <a:p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19D8B3F-65FE-C34E-A3EA-5CC3EC0631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290" y="4128334"/>
            <a:ext cx="6542344" cy="1896268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 dirty="0"/>
              <a:t>Haga clic para modificar los estilos de texto del patrón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5D644C0-FF63-5247-B1BA-41AEA9693C93}"/>
              </a:ext>
            </a:extLst>
          </p:cNvPr>
          <p:cNvCxnSpPr>
            <a:cxnSpLocks/>
          </p:cNvCxnSpPr>
          <p:nvPr userDrawn="1"/>
        </p:nvCxnSpPr>
        <p:spPr>
          <a:xfrm>
            <a:off x="969010" y="3633328"/>
            <a:ext cx="6542344" cy="0"/>
          </a:xfrm>
          <a:prstGeom prst="line">
            <a:avLst/>
          </a:prstGeom>
          <a:ln w="50800" cap="sq" cmpd="sng">
            <a:solidFill>
              <a:srgbClr val="CAB1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">
            <a:extLst>
              <a:ext uri="{FF2B5EF4-FFF2-40B4-BE49-F238E27FC236}">
                <a16:creationId xmlns:a16="http://schemas.microsoft.com/office/drawing/2014/main" id="{6D187681-0C1A-2146-9209-889C8D388C13}"/>
              </a:ext>
            </a:extLst>
          </p:cNvPr>
          <p:cNvSpPr/>
          <p:nvPr userDrawn="1"/>
        </p:nvSpPr>
        <p:spPr>
          <a:xfrm>
            <a:off x="365760" y="352157"/>
            <a:ext cx="11452860" cy="6053136"/>
          </a:xfrm>
          <a:prstGeom prst="rect">
            <a:avLst/>
          </a:prstGeom>
          <a:ln w="76200">
            <a:solidFill>
              <a:srgbClr val="671E3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2271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8033CC-57EA-4E49-9EDA-1F2F328F2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289" y="594360"/>
            <a:ext cx="9075419" cy="678863"/>
          </a:xfrm>
        </p:spPr>
        <p:txBody>
          <a:bodyPr>
            <a:normAutofit/>
          </a:bodyPr>
          <a:lstStyle>
            <a:lvl1pPr>
              <a:defRPr sz="2400" b="1">
                <a:solidFill>
                  <a:srgbClr val="982348"/>
                </a:solidFill>
              </a:defRPr>
            </a:lvl1pPr>
          </a:lstStyle>
          <a:p>
            <a:r>
              <a:rPr lang="es-MX" dirty="0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CFD6B8-68A3-AD40-9C4F-1011E2072B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 flipH="1">
            <a:off x="563881" y="5805055"/>
            <a:ext cx="45719" cy="138545"/>
          </a:xfrm>
        </p:spPr>
        <p:txBody>
          <a:bodyPr>
            <a:normAutofit/>
          </a:bodyPr>
          <a:lstStyle>
            <a:lvl1pPr algn="just">
              <a:defRPr sz="20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algn="just">
              <a:defRPr sz="2000"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algn="just">
              <a:defRPr sz="2000"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algn="just">
              <a:defRPr sz="2000"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algn="just">
              <a:defRPr sz="2000"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s-MX" dirty="0"/>
              <a:t>Haga clic para modificar los estilos de texto del patrón</a:t>
            </a:r>
          </a:p>
          <a:p>
            <a:pPr lvl="1"/>
            <a:r>
              <a:rPr lang="es-MX" dirty="0"/>
              <a:t>Segundo nivel</a:t>
            </a:r>
          </a:p>
          <a:p>
            <a:pPr lvl="2"/>
            <a:r>
              <a:rPr lang="es-MX" dirty="0"/>
              <a:t>Tercer nivel</a:t>
            </a:r>
          </a:p>
          <a:p>
            <a:pPr lvl="3"/>
            <a:r>
              <a:rPr lang="es-MX" dirty="0"/>
              <a:t>Cuarto nivel</a:t>
            </a:r>
          </a:p>
          <a:p>
            <a:pPr lvl="4"/>
            <a:r>
              <a:rPr lang="es-MX" dirty="0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F7BAEB0-0D68-2046-9E81-20702960BC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55480" y="1515426"/>
            <a:ext cx="6681039" cy="4725354"/>
          </a:xfrm>
        </p:spPr>
        <p:txBody>
          <a:bodyPr/>
          <a:lstStyle/>
          <a:p>
            <a:pPr lvl="0"/>
            <a:r>
              <a:rPr lang="es-MX" dirty="0"/>
              <a:t>Haga clic para modificar los estilos de texto del patrón</a:t>
            </a:r>
          </a:p>
          <a:p>
            <a:pPr lvl="1"/>
            <a:r>
              <a:rPr lang="es-MX" dirty="0"/>
              <a:t>Segundo nivel</a:t>
            </a:r>
          </a:p>
          <a:p>
            <a:pPr lvl="2"/>
            <a:r>
              <a:rPr lang="es-MX" dirty="0"/>
              <a:t>Tercer nivel</a:t>
            </a:r>
          </a:p>
          <a:p>
            <a:pPr lvl="3"/>
            <a:r>
              <a:rPr lang="es-MX" dirty="0"/>
              <a:t>Cuarto nivel</a:t>
            </a:r>
          </a:p>
          <a:p>
            <a:pPr lvl="4"/>
            <a:r>
              <a:rPr lang="es-MX" dirty="0"/>
              <a:t>Quinto nivel</a:t>
            </a:r>
          </a:p>
        </p:txBody>
      </p:sp>
      <p:sp>
        <p:nvSpPr>
          <p:cNvPr id="10" name="Rectángulo">
            <a:extLst>
              <a:ext uri="{FF2B5EF4-FFF2-40B4-BE49-F238E27FC236}">
                <a16:creationId xmlns:a16="http://schemas.microsoft.com/office/drawing/2014/main" id="{4C8CEAA9-E3C7-1343-B9A3-5D804F329BEB}"/>
              </a:ext>
            </a:extLst>
          </p:cNvPr>
          <p:cNvSpPr/>
          <p:nvPr userDrawn="1"/>
        </p:nvSpPr>
        <p:spPr>
          <a:xfrm>
            <a:off x="609600" y="352157"/>
            <a:ext cx="10972800" cy="6053136"/>
          </a:xfrm>
          <a:prstGeom prst="rect">
            <a:avLst/>
          </a:prstGeom>
          <a:ln w="63500">
            <a:solidFill>
              <a:srgbClr val="821C3B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67973CC-04B8-B44F-8DC9-E2513D7CA2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12277" y="5345723"/>
            <a:ext cx="1059570" cy="105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643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">
            <a:extLst>
              <a:ext uri="{FF2B5EF4-FFF2-40B4-BE49-F238E27FC236}">
                <a16:creationId xmlns:a16="http://schemas.microsoft.com/office/drawing/2014/main" id="{BF8C3276-746C-DA49-BEA0-9E1BE43B5E95}"/>
              </a:ext>
            </a:extLst>
          </p:cNvPr>
          <p:cNvSpPr/>
          <p:nvPr userDrawn="1"/>
        </p:nvSpPr>
        <p:spPr>
          <a:xfrm>
            <a:off x="365760" y="352157"/>
            <a:ext cx="11452860" cy="6053136"/>
          </a:xfrm>
          <a:prstGeom prst="rect">
            <a:avLst/>
          </a:prstGeom>
          <a:ln w="76200">
            <a:solidFill>
              <a:srgbClr val="671E3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1820160-B7A2-9D49-8496-9F904ADE7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50" y="534353"/>
            <a:ext cx="9949221" cy="2852737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F8F6F2"/>
                </a:solidFill>
                <a:latin typeface="Avenir Next" panose="020B0503020202020204" pitchFamily="34" charset="0"/>
              </a:defRPr>
            </a:lvl1pPr>
          </a:lstStyle>
          <a:p>
            <a:endParaRPr lang="es-MX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60A8182C-AC0C-F642-BC4A-1CAA881C6094}"/>
              </a:ext>
            </a:extLst>
          </p:cNvPr>
          <p:cNvCxnSpPr>
            <a:cxnSpLocks/>
          </p:cNvCxnSpPr>
          <p:nvPr userDrawn="1"/>
        </p:nvCxnSpPr>
        <p:spPr>
          <a:xfrm>
            <a:off x="969010" y="3633328"/>
            <a:ext cx="6542344" cy="0"/>
          </a:xfrm>
          <a:prstGeom prst="line">
            <a:avLst/>
          </a:prstGeom>
          <a:ln w="50800" cap="sq" cmpd="sng">
            <a:solidFill>
              <a:srgbClr val="CAB1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87991B1E-01B5-574A-8524-C1D2DC6C4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290" y="4128334"/>
            <a:ext cx="6542344" cy="1896268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Avenir Next" panose="020B0503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 dirty="0"/>
              <a:t>Haga clic para modificar los estilos de texto del patrón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63654775-5B8F-DC42-A6E3-A989CE29A0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86800" y="3426265"/>
            <a:ext cx="2897382" cy="289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40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8" userDrawn="1">
          <p15:clr>
            <a:srgbClr val="FBAE40"/>
          </p15:clr>
        </p15:guide>
        <p15:guide id="2" orient="horz" pos="1071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8254E1-0FFE-4744-8AF0-4CC28374C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F01ACF6-4A08-6D4E-B9CB-2702F4A35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5BBD693-E4E5-2246-9705-7D085DEAD9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838A75F-6B19-D14D-B216-7AAFA84A27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FBD91B6-3662-214A-A344-F059753634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D220F63-3587-FA46-B877-441B002E0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398E3-2897-9E4C-A48A-5B0AE552A143}" type="datetimeFigureOut">
              <a:rPr lang="es-MX" smtClean="0"/>
              <a:t>20/04/21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FE29532-8AAA-F942-BEC0-F5CED2FEF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D61D022-F4A3-7D44-B9A0-9E9AD2704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F9F64-0EE1-5D4B-B559-0E4625C58EB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70512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140B09-BE74-D645-8802-F62405C84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B3AEF8-04B0-D247-86CF-DE6FE1A3F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398E3-2897-9E4C-A48A-5B0AE552A143}" type="datetimeFigureOut">
              <a:rPr lang="es-MX" smtClean="0"/>
              <a:t>20/04/21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B6045FA-8D30-ED4B-95D5-67C38806D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61C8D09-4FEA-F449-8469-EEAFCB8F9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F9F64-0EE1-5D4B-B559-0E4625C58EB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81607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7FB5E01-3A41-CE43-8CB6-30320F665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398E3-2897-9E4C-A48A-5B0AE552A143}" type="datetimeFigureOut">
              <a:rPr lang="es-MX" smtClean="0"/>
              <a:t>20/04/21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FAC0391-406B-C048-9572-9DA57C4E5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7306C7-99AD-ED47-B3B1-03F8FD865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F9F64-0EE1-5D4B-B559-0E4625C58EB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81004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05896A-986B-F744-9A86-D8DA40566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 dirty="0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55E589-FA89-8747-A779-E05DC8F6B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FA0047C-8D7C-C34B-A161-09A60A8253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852835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7306085-6B5D-5E4A-AF20-1ACC146DF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7158AB5-AF4B-FB42-905C-C137F9B81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00FC1B-C99F-0949-9A32-6A6FBAE7C9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398E3-2897-9E4C-A48A-5B0AE552A143}" type="datetimeFigureOut">
              <a:rPr lang="es-MX" smtClean="0"/>
              <a:t>20/04/21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E431AD-6506-E840-8EC6-CB586D16DF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D1D3A7-A7BF-594B-84E6-D577E9E0DD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F9F64-0EE1-5D4B-B559-0E4625C58EB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66389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3EAC11-4CA6-D645-82B5-8BE97651E5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MX" sz="7200" dirty="0">
                <a:latin typeface="Avenir Next" panose="020B0503020202020204" pitchFamily="34" charset="0"/>
              </a:rPr>
              <a:t>Encuesta municipal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2419054-0CFD-D740-886A-58A339529A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0044" y="3653312"/>
            <a:ext cx="8311910" cy="1508496"/>
          </a:xfrm>
        </p:spPr>
        <p:txBody>
          <a:bodyPr/>
          <a:lstStyle/>
          <a:p>
            <a:r>
              <a:rPr lang="es-MX" dirty="0">
                <a:latin typeface="Avenir Next" panose="020B0503020202020204" pitchFamily="34" charset="0"/>
              </a:rPr>
              <a:t>Tuxtla Gutiérrez</a:t>
            </a:r>
          </a:p>
        </p:txBody>
      </p:sp>
    </p:spTree>
    <p:extLst>
      <p:ext uri="{BB962C8B-B14F-4D97-AF65-F5344CB8AC3E}">
        <p14:creationId xmlns:p14="http://schemas.microsoft.com/office/powerpoint/2010/main" val="1662032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98D0F7-1039-F540-A7CA-F1250613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¿Cuál es el servicio público que más ha mejorado en</a:t>
            </a:r>
            <a:br>
              <a:rPr lang="es-MX" dirty="0"/>
            </a:br>
            <a:r>
              <a:rPr lang="es-MX" dirty="0"/>
              <a:t>su colonia durante los últimos tres años?</a:t>
            </a:r>
            <a:br>
              <a:rPr lang="es-MX" dirty="0"/>
            </a:br>
            <a:endParaRPr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4FC231C-D9C2-2E47-9A0D-6B3E26537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7519" y="1825625"/>
            <a:ext cx="8434074" cy="4351338"/>
          </a:xfrm>
        </p:spPr>
      </p:pic>
    </p:spTree>
    <p:extLst>
      <p:ext uri="{BB962C8B-B14F-4D97-AF65-F5344CB8AC3E}">
        <p14:creationId xmlns:p14="http://schemas.microsoft.com/office/powerpoint/2010/main" val="2730140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094404-938B-3F40-BF38-71FABC782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¿Cuál es el servicio público que más ha empeorado</a:t>
            </a:r>
            <a:br>
              <a:rPr lang="es-MX" dirty="0"/>
            </a:br>
            <a:r>
              <a:rPr lang="es-MX" dirty="0"/>
              <a:t>en su colonia durante los últimos tres años?</a:t>
            </a:r>
            <a:br>
              <a:rPr lang="es-MX" dirty="0"/>
            </a:br>
            <a:endParaRPr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827D22D-7234-604E-A755-B81658D8EB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7756" y="1825625"/>
            <a:ext cx="8433600" cy="4351338"/>
          </a:xfrm>
        </p:spPr>
      </p:pic>
    </p:spTree>
    <p:extLst>
      <p:ext uri="{BB962C8B-B14F-4D97-AF65-F5344CB8AC3E}">
        <p14:creationId xmlns:p14="http://schemas.microsoft.com/office/powerpoint/2010/main" val="1435425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1CC100-E9FB-0E46-9DBE-42CA4DB50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B2089E3-1778-A94D-A4B0-143B60A686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0139025-271A-9A40-BE00-FFC34C4BDFED}"/>
              </a:ext>
            </a:extLst>
          </p:cNvPr>
          <p:cNvSpPr txBox="1">
            <a:spLocks/>
          </p:cNvSpPr>
          <p:nvPr/>
        </p:nvSpPr>
        <p:spPr>
          <a:xfrm>
            <a:off x="825127" y="1206706"/>
            <a:ext cx="9949221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F8F6F2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s-MX" sz="5400">
                <a:solidFill>
                  <a:srgbClr val="671E30"/>
                </a:solidFill>
              </a:rPr>
              <a:t>Evaluación de </a:t>
            </a:r>
            <a:br>
              <a:rPr lang="es-MX" sz="5400">
                <a:solidFill>
                  <a:srgbClr val="671E30"/>
                </a:solidFill>
              </a:rPr>
            </a:br>
            <a:r>
              <a:rPr lang="es-MX" sz="5400">
                <a:solidFill>
                  <a:srgbClr val="671E30"/>
                </a:solidFill>
              </a:rPr>
              <a:t>autoridades</a:t>
            </a:r>
            <a:br>
              <a:rPr lang="es-MX" sz="5400">
                <a:solidFill>
                  <a:srgbClr val="671E30"/>
                </a:solidFill>
              </a:rPr>
            </a:br>
            <a:endParaRPr lang="es-MX" sz="5400" dirty="0">
              <a:solidFill>
                <a:srgbClr val="671E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31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CD87FE-60A3-B644-B598-FDA70B4A2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s-MX" sz="2800" dirty="0"/>
              <a:t>En general, ¿usted aprueba o desaprueba la forma en</a:t>
            </a:r>
            <a:br>
              <a:rPr lang="es-MX" sz="2800" dirty="0"/>
            </a:br>
            <a:r>
              <a:rPr lang="es-MX" sz="2800" dirty="0"/>
              <a:t>que el presidente Andrés Manuel López Obrador</a:t>
            </a:r>
            <a:br>
              <a:rPr lang="es-MX" sz="2800" dirty="0"/>
            </a:br>
            <a:r>
              <a:rPr lang="es-MX" sz="2800" dirty="0"/>
              <a:t>realiza su trabajo?</a:t>
            </a:r>
            <a:br>
              <a:rPr lang="es-MX" sz="2800" dirty="0"/>
            </a:br>
            <a:endParaRPr sz="28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C3C709F-D4E1-1243-B760-78DF0D72B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279" y="1690688"/>
            <a:ext cx="9383441" cy="437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31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BE262C-82D4-E64E-8A09-95818383C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s-MX" sz="2800" dirty="0"/>
              <a:t>En general, ¿usted aprueba o desaprueba la forma en</a:t>
            </a:r>
            <a:br>
              <a:rPr lang="es-MX" sz="2800" dirty="0"/>
            </a:br>
            <a:r>
              <a:rPr lang="es-MX" sz="2800" dirty="0"/>
              <a:t>que su presidente municipal Carlos Morales realiza su</a:t>
            </a:r>
            <a:br>
              <a:rPr lang="es-MX" sz="2800" dirty="0"/>
            </a:br>
            <a:r>
              <a:rPr lang="es-MX" sz="2800" dirty="0"/>
              <a:t>trabajo?</a:t>
            </a:r>
            <a:br>
              <a:rPr lang="es-MX" sz="2800" dirty="0"/>
            </a:br>
            <a:endParaRPr sz="28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5A4E07B-E326-4A44-9553-15B6D8204F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5"/>
          <a:stretch/>
        </p:blipFill>
        <p:spPr>
          <a:xfrm>
            <a:off x="1254530" y="1788458"/>
            <a:ext cx="9439835" cy="435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603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F63C5-D626-8F43-A725-CE57DAB5C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ES" dirty="0"/>
            </a:br>
            <a:r>
              <a:rPr lang="es-ES" dirty="0"/>
              <a:t>Centro oriente</a:t>
            </a:r>
            <a:endParaRPr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612CDD8-78D0-B149-A6F3-2BFFE2CD76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Análisis por estratos</a:t>
            </a: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6F26D5B-5C00-0D4E-BDC0-E385B6C40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376" y="1978418"/>
            <a:ext cx="3996692" cy="405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5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ADEA99-E05E-FE4C-9FC2-AF3B3A6F7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3821523-EA49-FE47-8B33-6756AF6C5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66A0D08-A09E-DB41-9145-0EEF5558EE66}"/>
              </a:ext>
            </a:extLst>
          </p:cNvPr>
          <p:cNvSpPr txBox="1">
            <a:spLocks/>
          </p:cNvSpPr>
          <p:nvPr/>
        </p:nvSpPr>
        <p:spPr>
          <a:xfrm>
            <a:off x="825127" y="1206706"/>
            <a:ext cx="9949221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F8F6F2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s-MX" sz="5400">
                <a:solidFill>
                  <a:srgbClr val="671E30"/>
                </a:solidFill>
              </a:rPr>
              <a:t>Ánimo social</a:t>
            </a:r>
            <a:br>
              <a:rPr lang="es-MX" sz="5400">
                <a:solidFill>
                  <a:srgbClr val="671E30"/>
                </a:solidFill>
              </a:rPr>
            </a:br>
            <a:endParaRPr lang="es-MX" sz="5400" dirty="0">
              <a:solidFill>
                <a:srgbClr val="671E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128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3D8895-FED0-FD48-B34F-BC4497297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2800" dirty="0"/>
              <a:t>Pensando en cómo se ha sentido en la última semana,</a:t>
            </a:r>
            <a:br>
              <a:rPr lang="es-MX" sz="2800" dirty="0"/>
            </a:br>
            <a:r>
              <a:rPr lang="es-MX" sz="2800" dirty="0"/>
              <a:t>¿qué emoción describe mejor su estado de ánimo?</a:t>
            </a:r>
            <a:br>
              <a:rPr lang="es-MX" sz="2800" dirty="0"/>
            </a:br>
            <a:endParaRPr sz="28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3EF4F5D-979B-FA46-96FC-46A763321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3B74560-E26E-4245-B0AD-2A9488B7F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294" y="1600999"/>
            <a:ext cx="9547412" cy="480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564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EEE525-0230-6F46-B9D4-6AEA88B05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385609F-AC98-FA40-A4E5-66DBB82DBA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F66BC48-D087-1B4C-B6BF-677D3CE6F4F7}"/>
              </a:ext>
            </a:extLst>
          </p:cNvPr>
          <p:cNvSpPr txBox="1">
            <a:spLocks/>
          </p:cNvSpPr>
          <p:nvPr/>
        </p:nvSpPr>
        <p:spPr>
          <a:xfrm>
            <a:off x="825127" y="1206706"/>
            <a:ext cx="9949221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F8F6F2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s-MX" sz="5400">
                <a:solidFill>
                  <a:srgbClr val="671E30"/>
                </a:solidFill>
              </a:rPr>
              <a:t>Intención de voto </a:t>
            </a:r>
            <a:br>
              <a:rPr lang="es-MX" sz="5400">
                <a:solidFill>
                  <a:srgbClr val="671E30"/>
                </a:solidFill>
              </a:rPr>
            </a:br>
            <a:r>
              <a:rPr lang="es-MX" sz="5400">
                <a:solidFill>
                  <a:srgbClr val="671E30"/>
                </a:solidFill>
              </a:rPr>
              <a:t>2021</a:t>
            </a:r>
            <a:br>
              <a:rPr lang="es-MX" sz="5400">
                <a:solidFill>
                  <a:srgbClr val="671E30"/>
                </a:solidFill>
              </a:rPr>
            </a:br>
            <a:endParaRPr lang="es-MX" sz="5400" dirty="0">
              <a:solidFill>
                <a:srgbClr val="671E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540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4BC671-BA4F-CF4F-9A38-048229B23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2800" dirty="0"/>
              <a:t>¿Qué tan seguro está de asistir a votar en las próximas</a:t>
            </a:r>
            <a:br>
              <a:rPr lang="es-MX" sz="2800" dirty="0"/>
            </a:br>
            <a:r>
              <a:rPr lang="es-MX" sz="2800" dirty="0"/>
              <a:t>elecciones del 6 de junio?</a:t>
            </a:r>
            <a:br>
              <a:rPr lang="es-MX" sz="2800" dirty="0"/>
            </a:br>
            <a:endParaRPr sz="28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9EFC1B3-7142-1949-8C4F-BD4EE7AF9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B419C71-E4C0-7244-BC85-51977DF615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7"/>
          <a:stretch/>
        </p:blipFill>
        <p:spPr>
          <a:xfrm>
            <a:off x="1492624" y="1425897"/>
            <a:ext cx="9040914" cy="515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51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6">
            <a:extLst>
              <a:ext uri="{FF2B5EF4-FFF2-40B4-BE49-F238E27FC236}">
                <a16:creationId xmlns:a16="http://schemas.microsoft.com/office/drawing/2014/main" id="{FCAB1B31-A8A3-1C4B-BE25-9E8CB14EDE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1660053"/>
              </p:ext>
            </p:extLst>
          </p:nvPr>
        </p:nvGraphicFramePr>
        <p:xfrm>
          <a:off x="959644" y="1272950"/>
          <a:ext cx="10272712" cy="3993101"/>
        </p:xfrm>
        <a:graphic>
          <a:graphicData uri="http://schemas.openxmlformats.org/drawingml/2006/table">
            <a:tbl>
              <a:tblPr bandRow="1">
                <a:tableStyleId>{6E25E649-3F16-4E02-A733-19D2CDBF48F0}</a:tableStyleId>
              </a:tblPr>
              <a:tblGrid>
                <a:gridCol w="5136356">
                  <a:extLst>
                    <a:ext uri="{9D8B030D-6E8A-4147-A177-3AD203B41FA5}">
                      <a16:colId xmlns:a16="http://schemas.microsoft.com/office/drawing/2014/main" val="1285325979"/>
                    </a:ext>
                  </a:extLst>
                </a:gridCol>
                <a:gridCol w="5136356">
                  <a:extLst>
                    <a:ext uri="{9D8B030D-6E8A-4147-A177-3AD203B41FA5}">
                      <a16:colId xmlns:a16="http://schemas.microsoft.com/office/drawing/2014/main" val="985860414"/>
                    </a:ext>
                  </a:extLst>
                </a:gridCol>
              </a:tblGrid>
              <a:tr h="393724">
                <a:tc>
                  <a:txBody>
                    <a:bodyPr/>
                    <a:lstStyle/>
                    <a:p>
                      <a:r>
                        <a:rPr lang="es-ES" dirty="0">
                          <a:latin typeface="Avenir Next" panose="020B0503020202020204" pitchFamily="34" charset="0"/>
                        </a:rPr>
                        <a:t>Tipo de estudio</a:t>
                      </a:r>
                      <a:endParaRPr dirty="0">
                        <a:latin typeface="Avenir Next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latin typeface="Avenir Next" panose="020B0503020202020204" pitchFamily="34" charset="0"/>
                        </a:rPr>
                        <a:t>Encuesta municipal en vivienda.</a:t>
                      </a:r>
                      <a:endParaRPr dirty="0">
                        <a:latin typeface="Avenir Next" panose="020B0503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068875"/>
                  </a:ext>
                </a:extLst>
              </a:tr>
              <a:tr h="399192">
                <a:tc>
                  <a:txBody>
                    <a:bodyPr/>
                    <a:lstStyle/>
                    <a:p>
                      <a:r>
                        <a:rPr lang="es-ES" dirty="0">
                          <a:latin typeface="Avenir Next" panose="020B0503020202020204" pitchFamily="34" charset="0"/>
                        </a:rPr>
                        <a:t>Fecha de levantamiento</a:t>
                      </a:r>
                      <a:endParaRPr dirty="0">
                        <a:latin typeface="Avenir Next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latin typeface="Avenir Next" panose="020B0503020202020204" pitchFamily="34" charset="0"/>
                        </a:rPr>
                        <a:t>15, 16 y 17 de abril del 2021.</a:t>
                      </a:r>
                      <a:endParaRPr dirty="0">
                        <a:latin typeface="Avenir Next" panose="020B0503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344962"/>
                  </a:ext>
                </a:extLst>
              </a:tr>
              <a:tr h="689017">
                <a:tc>
                  <a:txBody>
                    <a:bodyPr/>
                    <a:lstStyle/>
                    <a:p>
                      <a:r>
                        <a:rPr lang="es-ES" dirty="0">
                          <a:latin typeface="Avenir Next" panose="020B0503020202020204" pitchFamily="34" charset="0"/>
                        </a:rPr>
                        <a:t>Universo de análisis</a:t>
                      </a:r>
                      <a:endParaRPr dirty="0">
                        <a:latin typeface="Avenir Next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latin typeface="Avenir Next" panose="020B0503020202020204" pitchFamily="34" charset="0"/>
                        </a:rPr>
                        <a:t>Mexicanos mayores a 18 años residentes en Tuxtla Gutiérrez.</a:t>
                      </a:r>
                      <a:endParaRPr dirty="0">
                        <a:latin typeface="Avenir Next" panose="020B0503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702169"/>
                  </a:ext>
                </a:extLst>
              </a:tr>
              <a:tr h="399192">
                <a:tc>
                  <a:txBody>
                    <a:bodyPr/>
                    <a:lstStyle/>
                    <a:p>
                      <a:r>
                        <a:rPr lang="es-ES" dirty="0">
                          <a:latin typeface="Avenir Next" panose="020B0503020202020204" pitchFamily="34" charset="0"/>
                        </a:rPr>
                        <a:t>Tamaño de muestra objetivo</a:t>
                      </a:r>
                      <a:endParaRPr dirty="0">
                        <a:latin typeface="Avenir Next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latin typeface="Avenir Next" panose="020B0503020202020204" pitchFamily="34" charset="0"/>
                        </a:rPr>
                        <a:t>1,200 entrevistas</a:t>
                      </a:r>
                      <a:endParaRPr dirty="0">
                        <a:latin typeface="Avenir Next" panose="020B0503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412471"/>
                  </a:ext>
                </a:extLst>
              </a:tr>
              <a:tr h="399192">
                <a:tc>
                  <a:txBody>
                    <a:bodyPr/>
                    <a:lstStyle/>
                    <a:p>
                      <a:r>
                        <a:rPr lang="es-ES" dirty="0">
                          <a:latin typeface="Avenir Next" panose="020B0503020202020204" pitchFamily="34" charset="0"/>
                        </a:rPr>
                        <a:t>Tamaño de muestra efectiva</a:t>
                      </a:r>
                      <a:endParaRPr dirty="0">
                        <a:latin typeface="Avenir Next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latin typeface="Avenir Next" panose="020B0503020202020204" pitchFamily="34" charset="0"/>
                        </a:rPr>
                        <a:t>931 entrevistas</a:t>
                      </a:r>
                      <a:endParaRPr dirty="0">
                        <a:latin typeface="Avenir Next" panose="020B0503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607589"/>
                  </a:ext>
                </a:extLst>
              </a:tr>
              <a:tr h="399192">
                <a:tc>
                  <a:txBody>
                    <a:bodyPr/>
                    <a:lstStyle/>
                    <a:p>
                      <a:r>
                        <a:rPr lang="es-ES" dirty="0">
                          <a:latin typeface="Avenir Next" panose="020B0503020202020204" pitchFamily="34" charset="0"/>
                        </a:rPr>
                        <a:t>Nivel de confianza estadística</a:t>
                      </a:r>
                      <a:endParaRPr dirty="0">
                        <a:latin typeface="Avenir Next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latin typeface="Avenir Next" panose="020B0503020202020204" pitchFamily="34" charset="0"/>
                        </a:rPr>
                        <a:t>95%</a:t>
                      </a:r>
                      <a:endParaRPr dirty="0">
                        <a:latin typeface="Avenir Next" panose="020B0503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106521"/>
                  </a:ext>
                </a:extLst>
              </a:tr>
              <a:tr h="399192">
                <a:tc>
                  <a:txBody>
                    <a:bodyPr/>
                    <a:lstStyle/>
                    <a:p>
                      <a:r>
                        <a:rPr lang="es-ES" dirty="0">
                          <a:latin typeface="Avenir Next" panose="020B0503020202020204" pitchFamily="34" charset="0"/>
                        </a:rPr>
                        <a:t>Margen de error</a:t>
                      </a:r>
                      <a:endParaRPr dirty="0">
                        <a:latin typeface="Avenir Next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latin typeface="Avenir Next" panose="020B0503020202020204" pitchFamily="34" charset="0"/>
                        </a:rPr>
                        <a:t>(+/-)4.2%</a:t>
                      </a:r>
                      <a:endParaRPr dirty="0">
                        <a:latin typeface="Avenir Next" panose="020B0503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546611"/>
                  </a:ext>
                </a:extLst>
              </a:tr>
              <a:tr h="399192">
                <a:tc>
                  <a:txBody>
                    <a:bodyPr/>
                    <a:lstStyle/>
                    <a:p>
                      <a:r>
                        <a:rPr lang="es-ES" dirty="0">
                          <a:latin typeface="Avenir Next" panose="020B0503020202020204" pitchFamily="34" charset="0"/>
                        </a:rPr>
                        <a:t>Método de muestreo</a:t>
                      </a:r>
                      <a:endParaRPr dirty="0">
                        <a:latin typeface="Avenir Next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latin typeface="Avenir Next" panose="020B0503020202020204" pitchFamily="34" charset="0"/>
                        </a:rPr>
                        <a:t>Muestreo aleatorio </a:t>
                      </a:r>
                      <a:r>
                        <a:rPr lang="es-ES" dirty="0" err="1">
                          <a:latin typeface="Avenir Next" panose="020B0503020202020204" pitchFamily="34" charset="0"/>
                        </a:rPr>
                        <a:t>polietápico</a:t>
                      </a:r>
                      <a:r>
                        <a:rPr lang="es-ES" dirty="0">
                          <a:latin typeface="Avenir Next" panose="020B0503020202020204" pitchFamily="34" charset="0"/>
                        </a:rPr>
                        <a:t>, estratos según comportamiento electoral, conglomerados por manzana, vivienda y persona.</a:t>
                      </a:r>
                      <a:endParaRPr dirty="0">
                        <a:latin typeface="Avenir Next" panose="020B0503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55916"/>
                  </a:ext>
                </a:extLst>
              </a:tr>
            </a:tbl>
          </a:graphicData>
        </a:graphic>
      </p:graphicFrame>
      <p:sp>
        <p:nvSpPr>
          <p:cNvPr id="6" name="Título 1">
            <a:extLst>
              <a:ext uri="{FF2B5EF4-FFF2-40B4-BE49-F238E27FC236}">
                <a16:creationId xmlns:a16="http://schemas.microsoft.com/office/drawing/2014/main" id="{D0395B65-7B4E-3D4B-9409-A042EDAC1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644" y="158810"/>
            <a:ext cx="10272497" cy="1325563"/>
          </a:xfrm>
        </p:spPr>
        <p:txBody>
          <a:bodyPr>
            <a:normAutofit/>
          </a:bodyPr>
          <a:lstStyle/>
          <a:p>
            <a:r>
              <a:rPr lang="es-MX" sz="3200" dirty="0">
                <a:latin typeface="Avenir Next" panose="020B0503020202020204" pitchFamily="34" charset="0"/>
              </a:rPr>
              <a:t>Metodología</a:t>
            </a:r>
          </a:p>
        </p:txBody>
      </p:sp>
    </p:spTree>
    <p:extLst>
      <p:ext uri="{BB962C8B-B14F-4D97-AF65-F5344CB8AC3E}">
        <p14:creationId xmlns:p14="http://schemas.microsoft.com/office/powerpoint/2010/main" val="655239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C76A2A-99F2-D242-9993-8E862D38E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s-MX" sz="2800" dirty="0"/>
              <a:t>Si en las próximas elecciones para Presidente</a:t>
            </a:r>
            <a:br>
              <a:rPr lang="es-MX" sz="2800" dirty="0"/>
            </a:br>
            <a:r>
              <a:rPr lang="es-MX" sz="2800" dirty="0"/>
              <a:t>Municipal de Tuxtla Gutiérrez los candidatos fueran</a:t>
            </a:r>
            <a:br>
              <a:rPr lang="es-MX" sz="2800" dirty="0"/>
            </a:br>
            <a:r>
              <a:rPr lang="es-MX" sz="2800" dirty="0"/>
              <a:t>los siguientes, ¿por quién votaría usted?</a:t>
            </a:r>
            <a:br>
              <a:rPr lang="es-MX" sz="2800" dirty="0"/>
            </a:br>
            <a:endParaRPr sz="28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864B0F9-907C-074D-88D4-B6ACEB338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627" y="1507357"/>
            <a:ext cx="9117641" cy="516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021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B18A7F-C43E-594A-9CBC-171E8AB8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s-MX" sz="2800" dirty="0"/>
              <a:t>Independientemente de por quién ha votado en</a:t>
            </a:r>
            <a:br>
              <a:rPr lang="es-MX" sz="2800" dirty="0"/>
            </a:br>
            <a:r>
              <a:rPr lang="es-MX" sz="2800" dirty="0"/>
              <a:t>pasadas elecciones, ¿actualmente con cuál partido</a:t>
            </a:r>
            <a:br>
              <a:rPr lang="es-MX" sz="2800" dirty="0"/>
            </a:br>
            <a:r>
              <a:rPr lang="es-MX" sz="2800" dirty="0"/>
              <a:t>se siente usted más identificado?</a:t>
            </a:r>
            <a:br>
              <a:rPr lang="es-MX" sz="2800" dirty="0"/>
            </a:br>
            <a:endParaRPr sz="28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284B1C4-4A2F-404A-B469-D24544700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9DFF4B4-6D2A-F544-B00A-B7D210D7B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293" y="1690688"/>
            <a:ext cx="9116309" cy="516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70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57E50A-21FE-3A41-B797-71A2B6E67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E415D8F-1F1B-D04A-8C76-E16B72DF48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6F5FFCF-1ED4-654F-A159-67C2674787BB}"/>
              </a:ext>
            </a:extLst>
          </p:cNvPr>
          <p:cNvSpPr txBox="1">
            <a:spLocks/>
          </p:cNvSpPr>
          <p:nvPr/>
        </p:nvSpPr>
        <p:spPr>
          <a:xfrm>
            <a:off x="825127" y="1206706"/>
            <a:ext cx="9949221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F8F6F2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s-MX" sz="5400" dirty="0">
                <a:solidFill>
                  <a:srgbClr val="671E30"/>
                </a:solidFill>
              </a:rPr>
              <a:t>Evaluación de servicios públicos</a:t>
            </a:r>
            <a:br>
              <a:rPr lang="es-MX" sz="5400" dirty="0">
                <a:solidFill>
                  <a:srgbClr val="671E30"/>
                </a:solidFill>
              </a:rPr>
            </a:br>
            <a:endParaRPr lang="es-MX" sz="5400" dirty="0">
              <a:solidFill>
                <a:srgbClr val="671E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371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98D0F7-1039-F540-A7CA-F1250613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¿Cuál es el servicio público que más ha mejorado en</a:t>
            </a:r>
            <a:br>
              <a:rPr lang="es-MX" dirty="0"/>
            </a:br>
            <a:r>
              <a:rPr lang="es-MX" dirty="0"/>
              <a:t>su colonia durante los últimos tres años?</a:t>
            </a:r>
            <a:br>
              <a:rPr lang="es-MX" dirty="0"/>
            </a:br>
            <a:endParaRPr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01F4906-81BD-BA4B-99DC-685BE1C01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A00FF43-5D25-6448-A4D0-B6F7AEC1E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42" y="1589438"/>
            <a:ext cx="9547412" cy="482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33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094404-938B-3F40-BF38-71FABC782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¿Cuál es el servicio público que más ha empeorado</a:t>
            </a:r>
            <a:br>
              <a:rPr lang="es-MX" dirty="0"/>
            </a:br>
            <a:r>
              <a:rPr lang="es-MX" dirty="0"/>
              <a:t>en su colonia durante los últimos tres años?</a:t>
            </a:r>
            <a:br>
              <a:rPr lang="es-MX" dirty="0"/>
            </a:br>
            <a:endParaRPr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EDE5269-E537-CB40-BFF2-300B4272A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BB3A8FA-5C6C-9B4B-B3CF-8896C5E97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17" y="1576556"/>
            <a:ext cx="8986062" cy="511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72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1CC100-E9FB-0E46-9DBE-42CA4DB50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B2089E3-1778-A94D-A4B0-143B60A686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0139025-271A-9A40-BE00-FFC34C4BDFED}"/>
              </a:ext>
            </a:extLst>
          </p:cNvPr>
          <p:cNvSpPr txBox="1">
            <a:spLocks/>
          </p:cNvSpPr>
          <p:nvPr/>
        </p:nvSpPr>
        <p:spPr>
          <a:xfrm>
            <a:off x="825127" y="1206706"/>
            <a:ext cx="9949221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F8F6F2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s-MX" sz="5400">
                <a:solidFill>
                  <a:srgbClr val="671E30"/>
                </a:solidFill>
              </a:rPr>
              <a:t>Evaluación de </a:t>
            </a:r>
            <a:br>
              <a:rPr lang="es-MX" sz="5400">
                <a:solidFill>
                  <a:srgbClr val="671E30"/>
                </a:solidFill>
              </a:rPr>
            </a:br>
            <a:r>
              <a:rPr lang="es-MX" sz="5400">
                <a:solidFill>
                  <a:srgbClr val="671E30"/>
                </a:solidFill>
              </a:rPr>
              <a:t>autoridades</a:t>
            </a:r>
            <a:br>
              <a:rPr lang="es-MX" sz="5400">
                <a:solidFill>
                  <a:srgbClr val="671E30"/>
                </a:solidFill>
              </a:rPr>
            </a:br>
            <a:endParaRPr lang="es-MX" sz="5400" dirty="0">
              <a:solidFill>
                <a:srgbClr val="671E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620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CD87FE-60A3-B644-B598-FDA70B4A2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s-MX" sz="2800" dirty="0"/>
              <a:t>En general, ¿usted aprueba o desaprueba la forma en</a:t>
            </a:r>
            <a:br>
              <a:rPr lang="es-MX" sz="2800" dirty="0"/>
            </a:br>
            <a:r>
              <a:rPr lang="es-MX" sz="2800" dirty="0"/>
              <a:t>que el presidente Andrés Manuel López Obrador</a:t>
            </a:r>
            <a:br>
              <a:rPr lang="es-MX" sz="2800" dirty="0"/>
            </a:br>
            <a:r>
              <a:rPr lang="es-MX" sz="2800" dirty="0"/>
              <a:t>realiza su trabajo?</a:t>
            </a:r>
            <a:br>
              <a:rPr lang="es-MX" sz="2800" dirty="0"/>
            </a:br>
            <a:endParaRPr sz="2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0832C40-E75E-1D4A-B4C1-B5CFE0AEE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062" y="1546412"/>
            <a:ext cx="9813132" cy="472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65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BE262C-82D4-E64E-8A09-95818383C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s-MX" sz="2800" dirty="0"/>
              <a:t>En general, ¿usted aprueba o desaprueba la forma en</a:t>
            </a:r>
            <a:br>
              <a:rPr lang="es-MX" sz="2800" dirty="0"/>
            </a:br>
            <a:r>
              <a:rPr lang="es-MX" sz="2800" dirty="0"/>
              <a:t>que su presidente municipal Carlos Morales realiza su</a:t>
            </a:r>
            <a:br>
              <a:rPr lang="es-MX" sz="2800" dirty="0"/>
            </a:br>
            <a:r>
              <a:rPr lang="es-MX" sz="2800" dirty="0"/>
              <a:t>trabajo?</a:t>
            </a:r>
            <a:br>
              <a:rPr lang="es-MX" sz="2800" dirty="0"/>
            </a:br>
            <a:endParaRPr sz="2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6C72B38-C0B9-974C-8760-350EED6DBD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400"/>
          <a:stretch/>
        </p:blipFill>
        <p:spPr>
          <a:xfrm>
            <a:off x="1276942" y="1690688"/>
            <a:ext cx="9395012" cy="454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51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F63C5-D626-8F43-A725-CE57DAB5C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ES" dirty="0"/>
            </a:br>
            <a:r>
              <a:rPr lang="es-ES" dirty="0"/>
              <a:t>Centro poniente</a:t>
            </a:r>
            <a:endParaRPr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612CDD8-78D0-B149-A6F3-2BFFE2CD76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Análisis por estratos</a:t>
            </a: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43C3DFB-4486-0341-AB5F-5ADC5EF41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190" y="2259106"/>
            <a:ext cx="4018353" cy="406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5365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ADEA99-E05E-FE4C-9FC2-AF3B3A6F7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3821523-EA49-FE47-8B33-6756AF6C5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66A0D08-A09E-DB41-9145-0EEF5558EE66}"/>
              </a:ext>
            </a:extLst>
          </p:cNvPr>
          <p:cNvSpPr txBox="1">
            <a:spLocks/>
          </p:cNvSpPr>
          <p:nvPr/>
        </p:nvSpPr>
        <p:spPr>
          <a:xfrm>
            <a:off x="825127" y="1206706"/>
            <a:ext cx="9949221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F8F6F2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s-MX" sz="5400">
                <a:solidFill>
                  <a:srgbClr val="671E30"/>
                </a:solidFill>
              </a:rPr>
              <a:t>Ánimo social</a:t>
            </a:r>
            <a:br>
              <a:rPr lang="es-MX" sz="5400">
                <a:solidFill>
                  <a:srgbClr val="671E30"/>
                </a:solidFill>
              </a:rPr>
            </a:br>
            <a:endParaRPr lang="es-MX" sz="5400" dirty="0">
              <a:solidFill>
                <a:srgbClr val="671E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484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ADEA99-E05E-FE4C-9FC2-AF3B3A6F7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3821523-EA49-FE47-8B33-6756AF6C5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66A0D08-A09E-DB41-9145-0EEF5558EE66}"/>
              </a:ext>
            </a:extLst>
          </p:cNvPr>
          <p:cNvSpPr txBox="1">
            <a:spLocks/>
          </p:cNvSpPr>
          <p:nvPr/>
        </p:nvSpPr>
        <p:spPr>
          <a:xfrm>
            <a:off x="825127" y="1206706"/>
            <a:ext cx="9949221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F8F6F2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s-MX" sz="5400">
                <a:solidFill>
                  <a:srgbClr val="671E30"/>
                </a:solidFill>
              </a:rPr>
              <a:t>Ánimo social</a:t>
            </a:r>
            <a:br>
              <a:rPr lang="es-MX" sz="5400">
                <a:solidFill>
                  <a:srgbClr val="671E30"/>
                </a:solidFill>
              </a:rPr>
            </a:br>
            <a:endParaRPr lang="es-MX" sz="5400" dirty="0">
              <a:solidFill>
                <a:srgbClr val="671E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1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3D8895-FED0-FD48-B34F-BC4497297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2800" dirty="0"/>
              <a:t>Pensando en cómo se ha sentido en la última semana,</a:t>
            </a:r>
            <a:br>
              <a:rPr lang="es-MX" sz="2800" dirty="0"/>
            </a:br>
            <a:r>
              <a:rPr lang="es-MX" sz="2800" dirty="0"/>
              <a:t>¿qué emoción describe mejor su estado de ánimo?</a:t>
            </a:r>
            <a:br>
              <a:rPr lang="es-MX" sz="2800" dirty="0"/>
            </a:br>
            <a:endParaRPr sz="28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3EF4F5D-979B-FA46-96FC-46A763321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3F54F13-74EB-B242-B220-53867783D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082" y="1553350"/>
            <a:ext cx="9439835" cy="489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474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EEE525-0230-6F46-B9D4-6AEA88B05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385609F-AC98-FA40-A4E5-66DBB82DBA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F66BC48-D087-1B4C-B6BF-677D3CE6F4F7}"/>
              </a:ext>
            </a:extLst>
          </p:cNvPr>
          <p:cNvSpPr txBox="1">
            <a:spLocks/>
          </p:cNvSpPr>
          <p:nvPr/>
        </p:nvSpPr>
        <p:spPr>
          <a:xfrm>
            <a:off x="825127" y="1206706"/>
            <a:ext cx="9949221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F8F6F2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s-MX" sz="5400">
                <a:solidFill>
                  <a:srgbClr val="671E30"/>
                </a:solidFill>
              </a:rPr>
              <a:t>Intención de voto </a:t>
            </a:r>
            <a:br>
              <a:rPr lang="es-MX" sz="5400">
                <a:solidFill>
                  <a:srgbClr val="671E30"/>
                </a:solidFill>
              </a:rPr>
            </a:br>
            <a:r>
              <a:rPr lang="es-MX" sz="5400">
                <a:solidFill>
                  <a:srgbClr val="671E30"/>
                </a:solidFill>
              </a:rPr>
              <a:t>2021</a:t>
            </a:r>
            <a:br>
              <a:rPr lang="es-MX" sz="5400">
                <a:solidFill>
                  <a:srgbClr val="671E30"/>
                </a:solidFill>
              </a:rPr>
            </a:br>
            <a:endParaRPr lang="es-MX" sz="5400" dirty="0">
              <a:solidFill>
                <a:srgbClr val="671E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2628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4BC671-BA4F-CF4F-9A38-048229B23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2800" dirty="0"/>
              <a:t>¿Qué tan seguro está de asistir a votar en las próximas</a:t>
            </a:r>
            <a:br>
              <a:rPr lang="es-MX" sz="2800" dirty="0"/>
            </a:br>
            <a:r>
              <a:rPr lang="es-MX" sz="2800" dirty="0"/>
              <a:t>elecciones del 6 de junio?</a:t>
            </a:r>
            <a:br>
              <a:rPr lang="es-MX" sz="2800" dirty="0"/>
            </a:br>
            <a:endParaRPr sz="28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9EFC1B3-7142-1949-8C4F-BD4EE7AF9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13F5378-4402-B446-94D3-B7C1913601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1" r="850"/>
          <a:stretch/>
        </p:blipFill>
        <p:spPr>
          <a:xfrm>
            <a:off x="1438835" y="1630642"/>
            <a:ext cx="9036424" cy="474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400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C76A2A-99F2-D242-9993-8E862D38E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s-MX" sz="2800" dirty="0"/>
              <a:t>Si en las próximas elecciones para Presidente</a:t>
            </a:r>
            <a:br>
              <a:rPr lang="es-MX" sz="2800" dirty="0"/>
            </a:br>
            <a:r>
              <a:rPr lang="es-MX" sz="2800" dirty="0"/>
              <a:t>Municipal de Tuxtla Gutiérrez los candidatos fueran</a:t>
            </a:r>
            <a:br>
              <a:rPr lang="es-MX" sz="2800" dirty="0"/>
            </a:br>
            <a:r>
              <a:rPr lang="es-MX" sz="2800" dirty="0"/>
              <a:t>los siguientes, ¿por quién votaría usted?</a:t>
            </a:r>
            <a:br>
              <a:rPr lang="es-MX" sz="2800" dirty="0"/>
            </a:br>
            <a:endParaRPr sz="2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FD6A2D2-05D6-8C42-A32A-F6DE76182D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5"/>
          <a:stretch/>
        </p:blipFill>
        <p:spPr>
          <a:xfrm>
            <a:off x="1396253" y="1690689"/>
            <a:ext cx="9399494" cy="491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49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B18A7F-C43E-594A-9CBC-171E8AB8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s-MX" sz="2800" dirty="0"/>
              <a:t>Independientemente de por quién ha votado en</a:t>
            </a:r>
            <a:br>
              <a:rPr lang="es-MX" sz="2800" dirty="0"/>
            </a:br>
            <a:r>
              <a:rPr lang="es-MX" sz="2800" dirty="0"/>
              <a:t>pasadas elecciones, ¿actualmente con cuál partido</a:t>
            </a:r>
            <a:br>
              <a:rPr lang="es-MX" sz="2800" dirty="0"/>
            </a:br>
            <a:r>
              <a:rPr lang="es-MX" sz="2800" dirty="0"/>
              <a:t>se siente usted más identificado?</a:t>
            </a:r>
            <a:br>
              <a:rPr lang="es-MX" sz="2800" dirty="0"/>
            </a:br>
            <a:endParaRPr sz="28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284B1C4-4A2F-404A-B469-D24544700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BFF75A4-BEF8-AF4A-8747-F66C69771F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18" b="2164"/>
          <a:stretch/>
        </p:blipFill>
        <p:spPr>
          <a:xfrm>
            <a:off x="1210235" y="1825625"/>
            <a:ext cx="9170894" cy="454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563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57E50A-21FE-3A41-B797-71A2B6E67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E415D8F-1F1B-D04A-8C76-E16B72DF48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6F5FFCF-1ED4-654F-A159-67C2674787BB}"/>
              </a:ext>
            </a:extLst>
          </p:cNvPr>
          <p:cNvSpPr txBox="1">
            <a:spLocks/>
          </p:cNvSpPr>
          <p:nvPr/>
        </p:nvSpPr>
        <p:spPr>
          <a:xfrm>
            <a:off x="825127" y="1206706"/>
            <a:ext cx="9949221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F8F6F2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s-MX" sz="5400" dirty="0">
                <a:solidFill>
                  <a:srgbClr val="671E30"/>
                </a:solidFill>
              </a:rPr>
              <a:t>Evaluación de servicios públicos</a:t>
            </a:r>
            <a:br>
              <a:rPr lang="es-MX" sz="5400" dirty="0">
                <a:solidFill>
                  <a:srgbClr val="671E30"/>
                </a:solidFill>
              </a:rPr>
            </a:br>
            <a:endParaRPr lang="es-MX" sz="5400" dirty="0">
              <a:solidFill>
                <a:srgbClr val="671E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5595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98D0F7-1039-F540-A7CA-F1250613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¿Cuál es el servicio público que más ha mejorado en</a:t>
            </a:r>
            <a:br>
              <a:rPr lang="es-MX" dirty="0"/>
            </a:br>
            <a:r>
              <a:rPr lang="es-MX" dirty="0"/>
              <a:t>su colonia durante los últimos tres años?</a:t>
            </a:r>
            <a:br>
              <a:rPr lang="es-MX" dirty="0"/>
            </a:br>
            <a:endParaRPr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01F4906-81BD-BA4B-99DC-685BE1C01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15BF570-5A15-5545-8480-51A405AB2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847" y="1598089"/>
            <a:ext cx="9574306" cy="480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721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094404-938B-3F40-BF38-71FABC782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¿Cuál es el servicio público que más ha empeorado</a:t>
            </a:r>
            <a:br>
              <a:rPr lang="es-MX" dirty="0"/>
            </a:br>
            <a:r>
              <a:rPr lang="es-MX" dirty="0"/>
              <a:t>en su colonia durante los últimos tres años?</a:t>
            </a:r>
            <a:br>
              <a:rPr lang="es-MX" dirty="0"/>
            </a:br>
            <a:endParaRPr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EDE5269-E537-CB40-BFF2-300B4272A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6BCA6AF-29AA-2544-8EF4-F342783FF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165" y="1550835"/>
            <a:ext cx="9762565" cy="490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284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1CC100-E9FB-0E46-9DBE-42CA4DB50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B2089E3-1778-A94D-A4B0-143B60A686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0139025-271A-9A40-BE00-FFC34C4BDFED}"/>
              </a:ext>
            </a:extLst>
          </p:cNvPr>
          <p:cNvSpPr txBox="1">
            <a:spLocks/>
          </p:cNvSpPr>
          <p:nvPr/>
        </p:nvSpPr>
        <p:spPr>
          <a:xfrm>
            <a:off x="825127" y="1206706"/>
            <a:ext cx="9949221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F8F6F2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s-MX" sz="5400">
                <a:solidFill>
                  <a:srgbClr val="671E30"/>
                </a:solidFill>
              </a:rPr>
              <a:t>Evaluación de </a:t>
            </a:r>
            <a:br>
              <a:rPr lang="es-MX" sz="5400">
                <a:solidFill>
                  <a:srgbClr val="671E30"/>
                </a:solidFill>
              </a:rPr>
            </a:br>
            <a:r>
              <a:rPr lang="es-MX" sz="5400">
                <a:solidFill>
                  <a:srgbClr val="671E30"/>
                </a:solidFill>
              </a:rPr>
              <a:t>autoridades</a:t>
            </a:r>
            <a:br>
              <a:rPr lang="es-MX" sz="5400">
                <a:solidFill>
                  <a:srgbClr val="671E30"/>
                </a:solidFill>
              </a:rPr>
            </a:br>
            <a:endParaRPr lang="es-MX" sz="5400" dirty="0">
              <a:solidFill>
                <a:srgbClr val="671E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8461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CD87FE-60A3-B644-B598-FDA70B4A2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s-MX" sz="2800" dirty="0"/>
              <a:t>En general, ¿usted aprueba o desaprueba la forma en</a:t>
            </a:r>
            <a:br>
              <a:rPr lang="es-MX" sz="2800" dirty="0"/>
            </a:br>
            <a:r>
              <a:rPr lang="es-MX" sz="2800" dirty="0"/>
              <a:t>que el presidente Andrés Manuel López Obrador</a:t>
            </a:r>
            <a:br>
              <a:rPr lang="es-MX" sz="2800" dirty="0"/>
            </a:br>
            <a:r>
              <a:rPr lang="es-MX" sz="2800" dirty="0"/>
              <a:t>realiza su trabajo?</a:t>
            </a:r>
            <a:br>
              <a:rPr lang="es-MX" sz="2800" dirty="0"/>
            </a:br>
            <a:endParaRPr sz="28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6F9E89D-44E1-D545-9776-C91106D6F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89" y="1866678"/>
            <a:ext cx="9749118" cy="462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110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3D8895-FED0-FD48-B34F-BC4497297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2800" dirty="0"/>
              <a:t>Pensando en cómo se ha sentido en la última semana,</a:t>
            </a:r>
            <a:br>
              <a:rPr lang="es-MX" sz="2800" dirty="0"/>
            </a:br>
            <a:r>
              <a:rPr lang="es-MX" sz="2800" dirty="0"/>
              <a:t>¿qué emoción describe mejor su estado de ánimo?</a:t>
            </a:r>
            <a:br>
              <a:rPr lang="es-MX" sz="2800" dirty="0"/>
            </a:br>
            <a:endParaRPr sz="2800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677E2DF-31DB-174E-88C1-344EF1DC20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7744" y="1825625"/>
            <a:ext cx="8493625" cy="4351338"/>
          </a:xfrm>
        </p:spPr>
      </p:pic>
    </p:spTree>
    <p:extLst>
      <p:ext uri="{BB962C8B-B14F-4D97-AF65-F5344CB8AC3E}">
        <p14:creationId xmlns:p14="http://schemas.microsoft.com/office/powerpoint/2010/main" val="2090423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BE262C-82D4-E64E-8A09-95818383C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s-MX" sz="2800" dirty="0"/>
              <a:t>En general, ¿usted aprueba o desaprueba la forma en</a:t>
            </a:r>
            <a:br>
              <a:rPr lang="es-MX" sz="2800" dirty="0"/>
            </a:br>
            <a:r>
              <a:rPr lang="es-MX" sz="2800" dirty="0"/>
              <a:t>que su presidente municipal Carlos Morales realiza su</a:t>
            </a:r>
            <a:br>
              <a:rPr lang="es-MX" sz="2800" dirty="0"/>
            </a:br>
            <a:r>
              <a:rPr lang="es-MX" sz="2800" dirty="0"/>
              <a:t>trabajo?</a:t>
            </a:r>
            <a:br>
              <a:rPr lang="es-MX" sz="2800" dirty="0"/>
            </a:br>
            <a:endParaRPr sz="28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C6E1612-A321-AB44-987B-3673DBD616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9"/>
          <a:stretch/>
        </p:blipFill>
        <p:spPr>
          <a:xfrm>
            <a:off x="1255059" y="1815352"/>
            <a:ext cx="9681882" cy="455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878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F63C5-D626-8F43-A725-CE57DAB5C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ES" dirty="0"/>
            </a:br>
            <a:r>
              <a:rPr lang="es-ES" dirty="0"/>
              <a:t>Periferia norte</a:t>
            </a:r>
            <a:endParaRPr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612CDD8-78D0-B149-A6F3-2BFFE2CD76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Análisis por estratos</a:t>
            </a: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CC16CFD-0F3B-1D42-A8EC-81AD78EE5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634" y="1977246"/>
            <a:ext cx="4253380" cy="430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019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ADEA99-E05E-FE4C-9FC2-AF3B3A6F7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3821523-EA49-FE47-8B33-6756AF6C5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66A0D08-A09E-DB41-9145-0EEF5558EE66}"/>
              </a:ext>
            </a:extLst>
          </p:cNvPr>
          <p:cNvSpPr txBox="1">
            <a:spLocks/>
          </p:cNvSpPr>
          <p:nvPr/>
        </p:nvSpPr>
        <p:spPr>
          <a:xfrm>
            <a:off x="825127" y="1206706"/>
            <a:ext cx="9949221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F8F6F2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s-MX" sz="5400">
                <a:solidFill>
                  <a:srgbClr val="671E30"/>
                </a:solidFill>
              </a:rPr>
              <a:t>Ánimo social</a:t>
            </a:r>
            <a:br>
              <a:rPr lang="es-MX" sz="5400">
                <a:solidFill>
                  <a:srgbClr val="671E30"/>
                </a:solidFill>
              </a:rPr>
            </a:br>
            <a:endParaRPr lang="es-MX" sz="5400" dirty="0">
              <a:solidFill>
                <a:srgbClr val="671E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4652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3D8895-FED0-FD48-B34F-BC4497297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2800" dirty="0"/>
              <a:t>Pensando en cómo se ha sentido en la última semana,</a:t>
            </a:r>
            <a:br>
              <a:rPr lang="es-MX" sz="2800" dirty="0"/>
            </a:br>
            <a:r>
              <a:rPr lang="es-MX" sz="2800" dirty="0"/>
              <a:t>¿qué emoción describe mejor su estado de ánimo?</a:t>
            </a:r>
            <a:br>
              <a:rPr lang="es-MX" sz="2800" dirty="0"/>
            </a:br>
            <a:endParaRPr sz="28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3EF4F5D-979B-FA46-96FC-46A763321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C6EB979-4F7E-7C4A-A711-E73A5E5EB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570" y="1570436"/>
            <a:ext cx="9560859" cy="486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086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EEE525-0230-6F46-B9D4-6AEA88B05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385609F-AC98-FA40-A4E5-66DBB82DBA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F66BC48-D087-1B4C-B6BF-677D3CE6F4F7}"/>
              </a:ext>
            </a:extLst>
          </p:cNvPr>
          <p:cNvSpPr txBox="1">
            <a:spLocks/>
          </p:cNvSpPr>
          <p:nvPr/>
        </p:nvSpPr>
        <p:spPr>
          <a:xfrm>
            <a:off x="825127" y="1206706"/>
            <a:ext cx="9949221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F8F6F2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s-MX" sz="5400">
                <a:solidFill>
                  <a:srgbClr val="671E30"/>
                </a:solidFill>
              </a:rPr>
              <a:t>Intención de voto </a:t>
            </a:r>
            <a:br>
              <a:rPr lang="es-MX" sz="5400">
                <a:solidFill>
                  <a:srgbClr val="671E30"/>
                </a:solidFill>
              </a:rPr>
            </a:br>
            <a:r>
              <a:rPr lang="es-MX" sz="5400">
                <a:solidFill>
                  <a:srgbClr val="671E30"/>
                </a:solidFill>
              </a:rPr>
              <a:t>2021</a:t>
            </a:r>
            <a:br>
              <a:rPr lang="es-MX" sz="5400">
                <a:solidFill>
                  <a:srgbClr val="671E30"/>
                </a:solidFill>
              </a:rPr>
            </a:br>
            <a:endParaRPr lang="es-MX" sz="5400" dirty="0">
              <a:solidFill>
                <a:srgbClr val="671E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8565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4BC671-BA4F-CF4F-9A38-048229B23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2800" dirty="0"/>
              <a:t>¿Qué tan seguro está de asistir a votar en las próximas</a:t>
            </a:r>
            <a:br>
              <a:rPr lang="es-MX" sz="2800" dirty="0"/>
            </a:br>
            <a:r>
              <a:rPr lang="es-MX" sz="2800" dirty="0"/>
              <a:t>elecciones del 6 de junio?</a:t>
            </a:r>
            <a:br>
              <a:rPr lang="es-MX" sz="2800" dirty="0"/>
            </a:br>
            <a:endParaRPr sz="28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9EFC1B3-7142-1949-8C4F-BD4EE7AF9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BA94982-8C7F-0344-9792-C44678DF1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423" y="1640766"/>
            <a:ext cx="9359153" cy="472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903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C76A2A-99F2-D242-9993-8E862D38E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s-MX" sz="2800" dirty="0"/>
              <a:t>Si en las próximas elecciones para Presidente</a:t>
            </a:r>
            <a:br>
              <a:rPr lang="es-MX" sz="2800" dirty="0"/>
            </a:br>
            <a:r>
              <a:rPr lang="es-MX" sz="2800" dirty="0"/>
              <a:t>Municipal de Tuxtla Gutiérrez los candidatos fueran</a:t>
            </a:r>
            <a:br>
              <a:rPr lang="es-MX" sz="2800" dirty="0"/>
            </a:br>
            <a:r>
              <a:rPr lang="es-MX" sz="2800" dirty="0"/>
              <a:t>los siguientes, ¿por quién votaría usted?</a:t>
            </a:r>
            <a:br>
              <a:rPr lang="es-MX" sz="2800" dirty="0"/>
            </a:br>
            <a:endParaRPr sz="28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06BBC54-B9B0-B342-8744-69F5958D64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1"/>
          <a:stretch/>
        </p:blipFill>
        <p:spPr>
          <a:xfrm>
            <a:off x="1423147" y="1801905"/>
            <a:ext cx="9345706" cy="469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511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B18A7F-C43E-594A-9CBC-171E8AB8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s-MX" sz="2800" dirty="0"/>
              <a:t>Independientemente de por quién ha votado en</a:t>
            </a:r>
            <a:br>
              <a:rPr lang="es-MX" sz="2800" dirty="0"/>
            </a:br>
            <a:r>
              <a:rPr lang="es-MX" sz="2800" dirty="0"/>
              <a:t>pasadas elecciones, ¿actualmente con cuál partido</a:t>
            </a:r>
            <a:br>
              <a:rPr lang="es-MX" sz="2800" dirty="0"/>
            </a:br>
            <a:r>
              <a:rPr lang="es-MX" sz="2800" dirty="0"/>
              <a:t>se siente usted más identificado?</a:t>
            </a:r>
            <a:br>
              <a:rPr lang="es-MX" sz="2800" dirty="0"/>
            </a:br>
            <a:endParaRPr sz="28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284B1C4-4A2F-404A-B469-D24544700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6876D9F-4296-3F4E-9A80-FBB09C481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465" y="1588947"/>
            <a:ext cx="9533965" cy="482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1497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57E50A-21FE-3A41-B797-71A2B6E67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E415D8F-1F1B-D04A-8C76-E16B72DF48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6F5FFCF-1ED4-654F-A159-67C2674787BB}"/>
              </a:ext>
            </a:extLst>
          </p:cNvPr>
          <p:cNvSpPr txBox="1">
            <a:spLocks/>
          </p:cNvSpPr>
          <p:nvPr/>
        </p:nvSpPr>
        <p:spPr>
          <a:xfrm>
            <a:off x="825127" y="1206706"/>
            <a:ext cx="9949221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F8F6F2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s-MX" sz="5400" dirty="0">
                <a:solidFill>
                  <a:srgbClr val="671E30"/>
                </a:solidFill>
              </a:rPr>
              <a:t>Evaluación de servicios públicos</a:t>
            </a:r>
            <a:br>
              <a:rPr lang="es-MX" sz="5400" dirty="0">
                <a:solidFill>
                  <a:srgbClr val="671E30"/>
                </a:solidFill>
              </a:rPr>
            </a:br>
            <a:endParaRPr lang="es-MX" sz="5400" dirty="0">
              <a:solidFill>
                <a:srgbClr val="671E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2175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98D0F7-1039-F540-A7CA-F1250613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¿Cuál es el servicio público que más ha mejorado en</a:t>
            </a:r>
            <a:br>
              <a:rPr lang="es-MX" dirty="0"/>
            </a:br>
            <a:r>
              <a:rPr lang="es-MX" dirty="0"/>
              <a:t>su colonia durante los últimos tres años?</a:t>
            </a:r>
            <a:br>
              <a:rPr lang="es-MX" dirty="0"/>
            </a:br>
            <a:endParaRPr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01F4906-81BD-BA4B-99DC-685BE1C01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D9B0EDF-70A0-6942-B608-7E4B1825F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830" y="1676199"/>
            <a:ext cx="9211235" cy="465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648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EEE525-0230-6F46-B9D4-6AEA88B05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385609F-AC98-FA40-A4E5-66DBB82DBA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F66BC48-D087-1B4C-B6BF-677D3CE6F4F7}"/>
              </a:ext>
            </a:extLst>
          </p:cNvPr>
          <p:cNvSpPr txBox="1">
            <a:spLocks/>
          </p:cNvSpPr>
          <p:nvPr/>
        </p:nvSpPr>
        <p:spPr>
          <a:xfrm>
            <a:off x="825127" y="1206706"/>
            <a:ext cx="9949221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F8F6F2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s-MX" sz="5400">
                <a:solidFill>
                  <a:srgbClr val="671E30"/>
                </a:solidFill>
              </a:rPr>
              <a:t>Intención de voto </a:t>
            </a:r>
            <a:br>
              <a:rPr lang="es-MX" sz="5400">
                <a:solidFill>
                  <a:srgbClr val="671E30"/>
                </a:solidFill>
              </a:rPr>
            </a:br>
            <a:r>
              <a:rPr lang="es-MX" sz="5400">
                <a:solidFill>
                  <a:srgbClr val="671E30"/>
                </a:solidFill>
              </a:rPr>
              <a:t>2021</a:t>
            </a:r>
            <a:br>
              <a:rPr lang="es-MX" sz="5400">
                <a:solidFill>
                  <a:srgbClr val="671E30"/>
                </a:solidFill>
              </a:rPr>
            </a:br>
            <a:endParaRPr lang="es-MX" sz="5400" dirty="0">
              <a:solidFill>
                <a:srgbClr val="671E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9706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094404-938B-3F40-BF38-71FABC782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¿Cuál es el servicio público que más ha empeorado</a:t>
            </a:r>
            <a:br>
              <a:rPr lang="es-MX" dirty="0"/>
            </a:br>
            <a:r>
              <a:rPr lang="es-MX" dirty="0"/>
              <a:t>en su colonia durante los últimos tres años?</a:t>
            </a:r>
            <a:br>
              <a:rPr lang="es-MX" dirty="0"/>
            </a:br>
            <a:endParaRPr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EDE5269-E537-CB40-BFF2-300B4272A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A66757-F480-2543-8D62-599E3316DE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"/>
          <a:stretch/>
        </p:blipFill>
        <p:spPr>
          <a:xfrm>
            <a:off x="1223681" y="1605792"/>
            <a:ext cx="9537919" cy="479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122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1CC100-E9FB-0E46-9DBE-42CA4DB50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B2089E3-1778-A94D-A4B0-143B60A686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0139025-271A-9A40-BE00-FFC34C4BDFED}"/>
              </a:ext>
            </a:extLst>
          </p:cNvPr>
          <p:cNvSpPr txBox="1">
            <a:spLocks/>
          </p:cNvSpPr>
          <p:nvPr/>
        </p:nvSpPr>
        <p:spPr>
          <a:xfrm>
            <a:off x="825127" y="1206706"/>
            <a:ext cx="9949221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F8F6F2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s-MX" sz="5400">
                <a:solidFill>
                  <a:srgbClr val="671E30"/>
                </a:solidFill>
              </a:rPr>
              <a:t>Evaluación de </a:t>
            </a:r>
            <a:br>
              <a:rPr lang="es-MX" sz="5400">
                <a:solidFill>
                  <a:srgbClr val="671E30"/>
                </a:solidFill>
              </a:rPr>
            </a:br>
            <a:r>
              <a:rPr lang="es-MX" sz="5400">
                <a:solidFill>
                  <a:srgbClr val="671E30"/>
                </a:solidFill>
              </a:rPr>
              <a:t>autoridades</a:t>
            </a:r>
            <a:br>
              <a:rPr lang="es-MX" sz="5400">
                <a:solidFill>
                  <a:srgbClr val="671E30"/>
                </a:solidFill>
              </a:rPr>
            </a:br>
            <a:endParaRPr lang="es-MX" sz="5400" dirty="0">
              <a:solidFill>
                <a:srgbClr val="671E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7994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CD87FE-60A3-B644-B598-FDA70B4A2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s-MX" sz="2800" dirty="0"/>
              <a:t>En general, ¿usted aprueba o desaprueba la forma en</a:t>
            </a:r>
            <a:br>
              <a:rPr lang="es-MX" sz="2800" dirty="0"/>
            </a:br>
            <a:r>
              <a:rPr lang="es-MX" sz="2800" dirty="0"/>
              <a:t>que el presidente Andrés Manuel López Obrador</a:t>
            </a:r>
            <a:br>
              <a:rPr lang="es-MX" sz="2800" dirty="0"/>
            </a:br>
            <a:r>
              <a:rPr lang="es-MX" sz="2800" dirty="0"/>
              <a:t>realiza su trabajo?</a:t>
            </a:r>
            <a:br>
              <a:rPr lang="es-MX" sz="2800" dirty="0"/>
            </a:br>
            <a:endParaRPr sz="28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025710F-7095-1942-AF4C-F521D299F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931" y="1690688"/>
            <a:ext cx="985103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762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BE262C-82D4-E64E-8A09-95818383C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s-MX" sz="2800" dirty="0"/>
              <a:t>En general, ¿usted aprueba o desaprueba la forma en</a:t>
            </a:r>
            <a:br>
              <a:rPr lang="es-MX" sz="2800" dirty="0"/>
            </a:br>
            <a:r>
              <a:rPr lang="es-MX" sz="2800" dirty="0"/>
              <a:t>que su presidente municipal Carlos Morales realiza su</a:t>
            </a:r>
            <a:br>
              <a:rPr lang="es-MX" sz="2800" dirty="0"/>
            </a:br>
            <a:r>
              <a:rPr lang="es-MX" sz="2800" dirty="0"/>
              <a:t>trabajo?</a:t>
            </a:r>
            <a:br>
              <a:rPr lang="es-MX" sz="2800" dirty="0"/>
            </a:br>
            <a:endParaRPr sz="28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8B92B3B-74EE-8548-A702-8557A5263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782" y="1690688"/>
            <a:ext cx="9668435" cy="473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3323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F63C5-D626-8F43-A725-CE57DAB5C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ES" dirty="0"/>
            </a:br>
            <a:r>
              <a:rPr lang="es-ES" dirty="0"/>
              <a:t>Periferia sur oriente</a:t>
            </a:r>
            <a:endParaRPr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612CDD8-78D0-B149-A6F3-2BFFE2CD76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Análisis por estratos</a:t>
            </a: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C579615-5F4D-F248-8ADF-06AFF838B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376" y="2273562"/>
            <a:ext cx="4004235" cy="405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345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ADEA99-E05E-FE4C-9FC2-AF3B3A6F7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3821523-EA49-FE47-8B33-6756AF6C5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66A0D08-A09E-DB41-9145-0EEF5558EE66}"/>
              </a:ext>
            </a:extLst>
          </p:cNvPr>
          <p:cNvSpPr txBox="1">
            <a:spLocks/>
          </p:cNvSpPr>
          <p:nvPr/>
        </p:nvSpPr>
        <p:spPr>
          <a:xfrm>
            <a:off x="825127" y="1206706"/>
            <a:ext cx="9949221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F8F6F2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s-MX" sz="5400">
                <a:solidFill>
                  <a:srgbClr val="671E30"/>
                </a:solidFill>
              </a:rPr>
              <a:t>Ánimo social</a:t>
            </a:r>
            <a:br>
              <a:rPr lang="es-MX" sz="5400">
                <a:solidFill>
                  <a:srgbClr val="671E30"/>
                </a:solidFill>
              </a:rPr>
            </a:br>
            <a:endParaRPr lang="es-MX" sz="5400" dirty="0">
              <a:solidFill>
                <a:srgbClr val="671E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182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3D8895-FED0-FD48-B34F-BC4497297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2800" dirty="0"/>
              <a:t>Pensando en cómo se ha sentido en la última semana,</a:t>
            </a:r>
            <a:br>
              <a:rPr lang="es-MX" sz="2800" dirty="0"/>
            </a:br>
            <a:r>
              <a:rPr lang="es-MX" sz="2800" dirty="0"/>
              <a:t>¿qué emoción describe mejor su estado de ánimo?</a:t>
            </a:r>
            <a:br>
              <a:rPr lang="es-MX" sz="2800" dirty="0"/>
            </a:br>
            <a:endParaRPr sz="28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3EF4F5D-979B-FA46-96FC-46A763321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CA8A836-8F95-4148-A4FD-75368C5019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21"/>
          <a:stretch/>
        </p:blipFill>
        <p:spPr>
          <a:xfrm>
            <a:off x="1194018" y="1584137"/>
            <a:ext cx="9560859" cy="478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708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EEE525-0230-6F46-B9D4-6AEA88B05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385609F-AC98-FA40-A4E5-66DBB82DBA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F66BC48-D087-1B4C-B6BF-677D3CE6F4F7}"/>
              </a:ext>
            </a:extLst>
          </p:cNvPr>
          <p:cNvSpPr txBox="1">
            <a:spLocks/>
          </p:cNvSpPr>
          <p:nvPr/>
        </p:nvSpPr>
        <p:spPr>
          <a:xfrm>
            <a:off x="825127" y="1206706"/>
            <a:ext cx="9949221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F8F6F2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s-MX" sz="5400">
                <a:solidFill>
                  <a:srgbClr val="671E30"/>
                </a:solidFill>
              </a:rPr>
              <a:t>Intención de voto </a:t>
            </a:r>
            <a:br>
              <a:rPr lang="es-MX" sz="5400">
                <a:solidFill>
                  <a:srgbClr val="671E30"/>
                </a:solidFill>
              </a:rPr>
            </a:br>
            <a:r>
              <a:rPr lang="es-MX" sz="5400">
                <a:solidFill>
                  <a:srgbClr val="671E30"/>
                </a:solidFill>
              </a:rPr>
              <a:t>2021</a:t>
            </a:r>
            <a:br>
              <a:rPr lang="es-MX" sz="5400">
                <a:solidFill>
                  <a:srgbClr val="671E30"/>
                </a:solidFill>
              </a:rPr>
            </a:br>
            <a:endParaRPr lang="es-MX" sz="5400" dirty="0">
              <a:solidFill>
                <a:srgbClr val="671E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079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4BC671-BA4F-CF4F-9A38-048229B23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2800" dirty="0"/>
              <a:t>¿Qué tan seguro está de asistir a votar en las próximas</a:t>
            </a:r>
            <a:br>
              <a:rPr lang="es-MX" sz="2800" dirty="0"/>
            </a:br>
            <a:r>
              <a:rPr lang="es-MX" sz="2800" dirty="0"/>
              <a:t>elecciones del 6 de junio?</a:t>
            </a:r>
            <a:br>
              <a:rPr lang="es-MX" sz="2800" dirty="0"/>
            </a:br>
            <a:endParaRPr sz="28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9EFC1B3-7142-1949-8C4F-BD4EE7AF9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F7DFA2F-F552-024F-B14D-75FEB8D34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635" y="1544340"/>
            <a:ext cx="9466729" cy="491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9147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C76A2A-99F2-D242-9993-8E862D38E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s-MX" sz="2800" dirty="0"/>
              <a:t>Si en las próximas elecciones para Presidente</a:t>
            </a:r>
            <a:br>
              <a:rPr lang="es-MX" sz="2800" dirty="0"/>
            </a:br>
            <a:r>
              <a:rPr lang="es-MX" sz="2800" dirty="0"/>
              <a:t>Municipal de Tuxtla Gutiérrez los candidatos fueran</a:t>
            </a:r>
            <a:br>
              <a:rPr lang="es-MX" sz="2800" dirty="0"/>
            </a:br>
            <a:r>
              <a:rPr lang="es-MX" sz="2800" dirty="0"/>
              <a:t>los siguientes, ¿por quién votaría usted?</a:t>
            </a:r>
            <a:br>
              <a:rPr lang="es-MX" sz="2800" dirty="0"/>
            </a:br>
            <a:endParaRPr sz="28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3847DE3-A3B8-AE46-80A1-CE896A360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359" y="1562533"/>
            <a:ext cx="9453282" cy="490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646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4BC671-BA4F-CF4F-9A38-048229B23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2800" dirty="0"/>
              <a:t>¿Qué tan seguro está de asistir a votar en las próximas</a:t>
            </a:r>
            <a:br>
              <a:rPr lang="es-MX" sz="2800" dirty="0"/>
            </a:br>
            <a:r>
              <a:rPr lang="es-MX" sz="2800" dirty="0"/>
              <a:t>elecciones del 6 de junio?</a:t>
            </a:r>
            <a:br>
              <a:rPr lang="es-MX" sz="2800" dirty="0"/>
            </a:br>
            <a:endParaRPr sz="2800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F2080C3-322B-824F-86A1-6F8E21E0B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8774" y="1825625"/>
            <a:ext cx="8411565" cy="4351338"/>
          </a:xfrm>
        </p:spPr>
      </p:pic>
    </p:spTree>
    <p:extLst>
      <p:ext uri="{BB962C8B-B14F-4D97-AF65-F5344CB8AC3E}">
        <p14:creationId xmlns:p14="http://schemas.microsoft.com/office/powerpoint/2010/main" val="37610891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B18A7F-C43E-594A-9CBC-171E8AB8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s-MX" sz="2800" dirty="0"/>
              <a:t>Independientemente de por quién ha votado en</a:t>
            </a:r>
            <a:br>
              <a:rPr lang="es-MX" sz="2800" dirty="0"/>
            </a:br>
            <a:r>
              <a:rPr lang="es-MX" sz="2800" dirty="0"/>
              <a:t>pasadas elecciones, ¿actualmente con cuál partido</a:t>
            </a:r>
            <a:br>
              <a:rPr lang="es-MX" sz="2800" dirty="0"/>
            </a:br>
            <a:r>
              <a:rPr lang="es-MX" sz="2800" dirty="0"/>
              <a:t>se siente usted más identificado?</a:t>
            </a:r>
            <a:br>
              <a:rPr lang="es-MX" sz="2800" dirty="0"/>
            </a:br>
            <a:endParaRPr sz="28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284B1C4-4A2F-404A-B469-D24544700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C443DD8-E4C7-E044-AB9C-F829C8138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254" y="1556837"/>
            <a:ext cx="9426388" cy="488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539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57E50A-21FE-3A41-B797-71A2B6E67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E415D8F-1F1B-D04A-8C76-E16B72DF48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6F5FFCF-1ED4-654F-A159-67C2674787BB}"/>
              </a:ext>
            </a:extLst>
          </p:cNvPr>
          <p:cNvSpPr txBox="1">
            <a:spLocks/>
          </p:cNvSpPr>
          <p:nvPr/>
        </p:nvSpPr>
        <p:spPr>
          <a:xfrm>
            <a:off x="825127" y="1206706"/>
            <a:ext cx="9949221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F8F6F2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s-MX" sz="5400" dirty="0">
                <a:solidFill>
                  <a:srgbClr val="671E30"/>
                </a:solidFill>
              </a:rPr>
              <a:t>Evaluación de servicios públicos</a:t>
            </a:r>
            <a:br>
              <a:rPr lang="es-MX" sz="5400" dirty="0">
                <a:solidFill>
                  <a:srgbClr val="671E30"/>
                </a:solidFill>
              </a:rPr>
            </a:br>
            <a:endParaRPr lang="es-MX" sz="5400" dirty="0">
              <a:solidFill>
                <a:srgbClr val="671E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5890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98D0F7-1039-F540-A7CA-F1250613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¿Cuál es el servicio público que más ha mejorado en</a:t>
            </a:r>
            <a:br>
              <a:rPr lang="es-MX" dirty="0"/>
            </a:br>
            <a:r>
              <a:rPr lang="es-MX" dirty="0"/>
              <a:t>su colonia durante los últimos tres años?</a:t>
            </a:r>
            <a:br>
              <a:rPr lang="es-MX" dirty="0"/>
            </a:br>
            <a:endParaRPr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01F4906-81BD-BA4B-99DC-685BE1C01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A4BC900-A6DC-B14C-B0A9-D8CA96BD05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7"/>
          <a:stretch/>
        </p:blipFill>
        <p:spPr>
          <a:xfrm>
            <a:off x="1497106" y="1690688"/>
            <a:ext cx="9197788" cy="470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085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094404-938B-3F40-BF38-71FABC782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¿Cuál es el servicio público que más ha empeorado</a:t>
            </a:r>
            <a:br>
              <a:rPr lang="es-MX" dirty="0"/>
            </a:br>
            <a:r>
              <a:rPr lang="es-MX" dirty="0"/>
              <a:t>en su colonia durante los últimos tres años?</a:t>
            </a:r>
            <a:br>
              <a:rPr lang="es-MX" dirty="0"/>
            </a:br>
            <a:endParaRPr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EDE5269-E537-CB40-BFF2-300B4272A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5D2D5BF-5617-D345-8CB1-7D21CF934F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8"/>
          <a:stretch/>
        </p:blipFill>
        <p:spPr>
          <a:xfrm>
            <a:off x="1294871" y="1586753"/>
            <a:ext cx="9359153" cy="484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586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1CC100-E9FB-0E46-9DBE-42CA4DB50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B2089E3-1778-A94D-A4B0-143B60A686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0139025-271A-9A40-BE00-FFC34C4BDFED}"/>
              </a:ext>
            </a:extLst>
          </p:cNvPr>
          <p:cNvSpPr txBox="1">
            <a:spLocks/>
          </p:cNvSpPr>
          <p:nvPr/>
        </p:nvSpPr>
        <p:spPr>
          <a:xfrm>
            <a:off x="825127" y="1206706"/>
            <a:ext cx="9949221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F8F6F2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s-MX" sz="5400">
                <a:solidFill>
                  <a:srgbClr val="671E30"/>
                </a:solidFill>
              </a:rPr>
              <a:t>Evaluación de </a:t>
            </a:r>
            <a:br>
              <a:rPr lang="es-MX" sz="5400">
                <a:solidFill>
                  <a:srgbClr val="671E30"/>
                </a:solidFill>
              </a:rPr>
            </a:br>
            <a:r>
              <a:rPr lang="es-MX" sz="5400">
                <a:solidFill>
                  <a:srgbClr val="671E30"/>
                </a:solidFill>
              </a:rPr>
              <a:t>autoridades</a:t>
            </a:r>
            <a:br>
              <a:rPr lang="es-MX" sz="5400">
                <a:solidFill>
                  <a:srgbClr val="671E30"/>
                </a:solidFill>
              </a:rPr>
            </a:br>
            <a:endParaRPr lang="es-MX" sz="5400" dirty="0">
              <a:solidFill>
                <a:srgbClr val="671E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8264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CD87FE-60A3-B644-B598-FDA70B4A2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s-MX" sz="2800" dirty="0"/>
              <a:t>En general, ¿usted aprueba o desaprueba la forma en</a:t>
            </a:r>
            <a:br>
              <a:rPr lang="es-MX" sz="2800" dirty="0"/>
            </a:br>
            <a:r>
              <a:rPr lang="es-MX" sz="2800" dirty="0"/>
              <a:t>que el presidente Andrés Manuel López Obrador</a:t>
            </a:r>
            <a:br>
              <a:rPr lang="es-MX" sz="2800" dirty="0"/>
            </a:br>
            <a:r>
              <a:rPr lang="es-MX" sz="2800" dirty="0"/>
              <a:t>realiza su trabajo?</a:t>
            </a:r>
            <a:br>
              <a:rPr lang="es-MX" sz="2800" dirty="0"/>
            </a:br>
            <a:endParaRPr sz="28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2EABC60-2DC7-CF43-BBEF-D3D60DFCD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233" y="1690688"/>
            <a:ext cx="9896430" cy="469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9806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BE262C-82D4-E64E-8A09-95818383C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s-MX" sz="2800" dirty="0"/>
              <a:t>En general, ¿usted aprueba o desaprueba la forma en</a:t>
            </a:r>
            <a:br>
              <a:rPr lang="es-MX" sz="2800" dirty="0"/>
            </a:br>
            <a:r>
              <a:rPr lang="es-MX" sz="2800" dirty="0"/>
              <a:t>que su presidente municipal Carlos Morales realiza su</a:t>
            </a:r>
            <a:br>
              <a:rPr lang="es-MX" sz="2800" dirty="0"/>
            </a:br>
            <a:r>
              <a:rPr lang="es-MX" sz="2800" dirty="0"/>
              <a:t>trabajo?</a:t>
            </a:r>
            <a:br>
              <a:rPr lang="es-MX" sz="2800" dirty="0"/>
            </a:br>
            <a:endParaRPr sz="28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D9FE3C3-B261-3A46-8C3A-3C25C6EDEC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97"/>
          <a:stretch/>
        </p:blipFill>
        <p:spPr>
          <a:xfrm>
            <a:off x="838200" y="1690688"/>
            <a:ext cx="10133631" cy="467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351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F63C5-D626-8F43-A725-CE57DAB5C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ES" dirty="0"/>
            </a:br>
            <a:r>
              <a:rPr lang="es-ES" dirty="0"/>
              <a:t>Periferia sur poniente</a:t>
            </a:r>
            <a:endParaRPr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612CDD8-78D0-B149-A6F3-2BFFE2CD76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Análisis por estratos</a:t>
            </a: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FAE50C5-0F2C-224F-ABB8-C8A709C40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141" y="2110349"/>
            <a:ext cx="4165601" cy="421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095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ADEA99-E05E-FE4C-9FC2-AF3B3A6F7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3821523-EA49-FE47-8B33-6756AF6C5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66A0D08-A09E-DB41-9145-0EEF5558EE66}"/>
              </a:ext>
            </a:extLst>
          </p:cNvPr>
          <p:cNvSpPr txBox="1">
            <a:spLocks/>
          </p:cNvSpPr>
          <p:nvPr/>
        </p:nvSpPr>
        <p:spPr>
          <a:xfrm>
            <a:off x="825127" y="1206706"/>
            <a:ext cx="9949221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F8F6F2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s-MX" sz="5400">
                <a:solidFill>
                  <a:srgbClr val="671E30"/>
                </a:solidFill>
              </a:rPr>
              <a:t>Ánimo social</a:t>
            </a:r>
            <a:br>
              <a:rPr lang="es-MX" sz="5400">
                <a:solidFill>
                  <a:srgbClr val="671E30"/>
                </a:solidFill>
              </a:rPr>
            </a:br>
            <a:endParaRPr lang="es-MX" sz="5400" dirty="0">
              <a:solidFill>
                <a:srgbClr val="671E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4088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3D8895-FED0-FD48-B34F-BC4497297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2800" dirty="0"/>
              <a:t>Pensando en cómo se ha sentido en la última semana,</a:t>
            </a:r>
            <a:br>
              <a:rPr lang="es-MX" sz="2800" dirty="0"/>
            </a:br>
            <a:r>
              <a:rPr lang="es-MX" sz="2800" dirty="0"/>
              <a:t>¿qué emoción describe mejor su estado de ánimo?</a:t>
            </a:r>
            <a:br>
              <a:rPr lang="es-MX" sz="2800" dirty="0"/>
            </a:br>
            <a:endParaRPr sz="28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3EF4F5D-979B-FA46-96FC-46A763321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87BBFC0-A310-B147-88C8-AC5EC2DE2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303" y="1592300"/>
            <a:ext cx="9574306" cy="481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17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C76A2A-99F2-D242-9993-8E862D38E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s-MX" sz="2800" dirty="0"/>
              <a:t>Si en las próximas elecciones para Presidente</a:t>
            </a:r>
            <a:br>
              <a:rPr lang="es-MX" sz="2800" dirty="0"/>
            </a:br>
            <a:r>
              <a:rPr lang="es-MX" sz="2800" dirty="0"/>
              <a:t>Municipal de Tuxtla Gutiérrez los candidatos fueran</a:t>
            </a:r>
            <a:br>
              <a:rPr lang="es-MX" sz="2800" dirty="0"/>
            </a:br>
            <a:r>
              <a:rPr lang="es-MX" sz="2800" dirty="0"/>
              <a:t>los siguientes, ¿por quién votaría usted?</a:t>
            </a:r>
            <a:br>
              <a:rPr lang="es-MX" sz="2800" dirty="0"/>
            </a:br>
            <a:endParaRPr sz="28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9EC23A1-3F82-B342-B028-44942056B0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85"/>
          <a:stretch/>
        </p:blipFill>
        <p:spPr>
          <a:xfrm>
            <a:off x="1479440" y="1690688"/>
            <a:ext cx="9233119" cy="464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646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EEE525-0230-6F46-B9D4-6AEA88B05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385609F-AC98-FA40-A4E5-66DBB82DBA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F66BC48-D087-1B4C-B6BF-677D3CE6F4F7}"/>
              </a:ext>
            </a:extLst>
          </p:cNvPr>
          <p:cNvSpPr txBox="1">
            <a:spLocks/>
          </p:cNvSpPr>
          <p:nvPr/>
        </p:nvSpPr>
        <p:spPr>
          <a:xfrm>
            <a:off x="825127" y="1206706"/>
            <a:ext cx="9949221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F8F6F2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s-MX" sz="5400">
                <a:solidFill>
                  <a:srgbClr val="671E30"/>
                </a:solidFill>
              </a:rPr>
              <a:t>Intención de voto </a:t>
            </a:r>
            <a:br>
              <a:rPr lang="es-MX" sz="5400">
                <a:solidFill>
                  <a:srgbClr val="671E30"/>
                </a:solidFill>
              </a:rPr>
            </a:br>
            <a:r>
              <a:rPr lang="es-MX" sz="5400">
                <a:solidFill>
                  <a:srgbClr val="671E30"/>
                </a:solidFill>
              </a:rPr>
              <a:t>2021</a:t>
            </a:r>
            <a:br>
              <a:rPr lang="es-MX" sz="5400">
                <a:solidFill>
                  <a:srgbClr val="671E30"/>
                </a:solidFill>
              </a:rPr>
            </a:br>
            <a:endParaRPr lang="es-MX" sz="5400" dirty="0">
              <a:solidFill>
                <a:srgbClr val="671E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4980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4BC671-BA4F-CF4F-9A38-048229B23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2800" dirty="0"/>
              <a:t>¿Qué tan seguro está de asistir a votar en las próximas</a:t>
            </a:r>
            <a:br>
              <a:rPr lang="es-MX" sz="2800" dirty="0"/>
            </a:br>
            <a:r>
              <a:rPr lang="es-MX" sz="2800" dirty="0"/>
              <a:t>elecciones del 6 de junio?</a:t>
            </a:r>
            <a:br>
              <a:rPr lang="es-MX" sz="2800" dirty="0"/>
            </a:br>
            <a:endParaRPr sz="28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9EFC1B3-7142-1949-8C4F-BD4EE7AF9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6FF24CB-8812-E84F-8825-0F65F1BD4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018" y="1601449"/>
            <a:ext cx="9560859" cy="479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160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C76A2A-99F2-D242-9993-8E862D38E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s-MX" sz="2800" dirty="0"/>
              <a:t>Si en las próximas elecciones para Presidente</a:t>
            </a:r>
            <a:br>
              <a:rPr lang="es-MX" sz="2800" dirty="0"/>
            </a:br>
            <a:r>
              <a:rPr lang="es-MX" sz="2800" dirty="0"/>
              <a:t>Municipal de Tuxtla Gutiérrez los candidatos fueran</a:t>
            </a:r>
            <a:br>
              <a:rPr lang="es-MX" sz="2800" dirty="0"/>
            </a:br>
            <a:r>
              <a:rPr lang="es-MX" sz="2800" dirty="0"/>
              <a:t>los siguientes, ¿por quién votaría usted?</a:t>
            </a:r>
            <a:br>
              <a:rPr lang="es-MX" sz="2800" dirty="0"/>
            </a:br>
            <a:endParaRPr sz="28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0A0CCF2-B849-454C-B708-3B73445721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18"/>
          <a:stretch/>
        </p:blipFill>
        <p:spPr>
          <a:xfrm>
            <a:off x="1295400" y="1788459"/>
            <a:ext cx="9601200" cy="474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081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B18A7F-C43E-594A-9CBC-171E8AB8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s-MX" sz="2800" dirty="0"/>
              <a:t>Independientemente de por quién ha votado en</a:t>
            </a:r>
            <a:br>
              <a:rPr lang="es-MX" sz="2800" dirty="0"/>
            </a:br>
            <a:r>
              <a:rPr lang="es-MX" sz="2800" dirty="0"/>
              <a:t>pasadas elecciones, ¿actualmente con cuál partido</a:t>
            </a:r>
            <a:br>
              <a:rPr lang="es-MX" sz="2800" dirty="0"/>
            </a:br>
            <a:r>
              <a:rPr lang="es-MX" sz="2800" dirty="0"/>
              <a:t>se siente usted más identificado?</a:t>
            </a:r>
            <a:br>
              <a:rPr lang="es-MX" sz="2800" dirty="0"/>
            </a:br>
            <a:endParaRPr sz="28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284B1C4-4A2F-404A-B469-D24544700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2F4FC14-23B6-A24D-B0B3-F825C553E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570" y="1666183"/>
            <a:ext cx="9560859" cy="482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061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57E50A-21FE-3A41-B797-71A2B6E67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E415D8F-1F1B-D04A-8C76-E16B72DF48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6F5FFCF-1ED4-654F-A159-67C2674787BB}"/>
              </a:ext>
            </a:extLst>
          </p:cNvPr>
          <p:cNvSpPr txBox="1">
            <a:spLocks/>
          </p:cNvSpPr>
          <p:nvPr/>
        </p:nvSpPr>
        <p:spPr>
          <a:xfrm>
            <a:off x="825127" y="1206706"/>
            <a:ext cx="9949221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F8F6F2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s-MX" sz="5400" dirty="0">
                <a:solidFill>
                  <a:srgbClr val="671E30"/>
                </a:solidFill>
              </a:rPr>
              <a:t>Evaluación de servicios públicos</a:t>
            </a:r>
            <a:br>
              <a:rPr lang="es-MX" sz="5400" dirty="0">
                <a:solidFill>
                  <a:srgbClr val="671E30"/>
                </a:solidFill>
              </a:rPr>
            </a:br>
            <a:endParaRPr lang="es-MX" sz="5400" dirty="0">
              <a:solidFill>
                <a:srgbClr val="671E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1261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98D0F7-1039-F540-A7CA-F1250613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¿Cuál es el servicio público que más ha mejorado en</a:t>
            </a:r>
            <a:br>
              <a:rPr lang="es-MX" dirty="0"/>
            </a:br>
            <a:r>
              <a:rPr lang="es-MX" dirty="0"/>
              <a:t>su colonia durante los últimos tres años?</a:t>
            </a:r>
            <a:br>
              <a:rPr lang="es-MX" dirty="0"/>
            </a:br>
            <a:endParaRPr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01F4906-81BD-BA4B-99DC-685BE1C01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1DF880D-7B3B-214E-AF77-24F04A2BB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42" y="1595192"/>
            <a:ext cx="9547412" cy="481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7852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094404-938B-3F40-BF38-71FABC782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¿Cuál es el servicio público que más ha empeorado</a:t>
            </a:r>
            <a:br>
              <a:rPr lang="es-MX" dirty="0"/>
            </a:br>
            <a:r>
              <a:rPr lang="es-MX" dirty="0"/>
              <a:t>en su colonia durante los últimos tres años?</a:t>
            </a:r>
            <a:br>
              <a:rPr lang="es-MX" dirty="0"/>
            </a:br>
            <a:endParaRPr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EDE5269-E537-CB40-BFF2-300B4272A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8557B1F-2E3C-E946-B09C-6AF8BE985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912" y="1624526"/>
            <a:ext cx="9507071" cy="475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8155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1CC100-E9FB-0E46-9DBE-42CA4DB50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B2089E3-1778-A94D-A4B0-143B60A686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0139025-271A-9A40-BE00-FFC34C4BDFED}"/>
              </a:ext>
            </a:extLst>
          </p:cNvPr>
          <p:cNvSpPr txBox="1">
            <a:spLocks/>
          </p:cNvSpPr>
          <p:nvPr/>
        </p:nvSpPr>
        <p:spPr>
          <a:xfrm>
            <a:off x="825127" y="1206706"/>
            <a:ext cx="9949221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F8F6F2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s-MX" sz="5400">
                <a:solidFill>
                  <a:srgbClr val="671E30"/>
                </a:solidFill>
              </a:rPr>
              <a:t>Evaluación de </a:t>
            </a:r>
            <a:br>
              <a:rPr lang="es-MX" sz="5400">
                <a:solidFill>
                  <a:srgbClr val="671E30"/>
                </a:solidFill>
              </a:rPr>
            </a:br>
            <a:r>
              <a:rPr lang="es-MX" sz="5400">
                <a:solidFill>
                  <a:srgbClr val="671E30"/>
                </a:solidFill>
              </a:rPr>
              <a:t>autoridades</a:t>
            </a:r>
            <a:br>
              <a:rPr lang="es-MX" sz="5400">
                <a:solidFill>
                  <a:srgbClr val="671E30"/>
                </a:solidFill>
              </a:rPr>
            </a:br>
            <a:endParaRPr lang="es-MX" sz="5400" dirty="0">
              <a:solidFill>
                <a:srgbClr val="671E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9578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CD87FE-60A3-B644-B598-FDA70B4A2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s-MX" sz="2800" dirty="0"/>
              <a:t>En general, ¿usted aprueba o desaprueba la forma en</a:t>
            </a:r>
            <a:br>
              <a:rPr lang="es-MX" sz="2800" dirty="0"/>
            </a:br>
            <a:r>
              <a:rPr lang="es-MX" sz="2800" dirty="0"/>
              <a:t>que el presidente Andrés Manuel López Obrador</a:t>
            </a:r>
            <a:br>
              <a:rPr lang="es-MX" sz="2800" dirty="0"/>
            </a:br>
            <a:r>
              <a:rPr lang="es-MX" sz="2800" dirty="0"/>
              <a:t>realiza su trabajo?</a:t>
            </a:r>
            <a:br>
              <a:rPr lang="es-MX" sz="2800" dirty="0"/>
            </a:br>
            <a:endParaRPr sz="28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16B9D46-7B3B-7C4A-AF89-EC72A59FD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271" y="1561026"/>
            <a:ext cx="9816353" cy="493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9080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BE262C-82D4-E64E-8A09-95818383C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s-MX" sz="2800" dirty="0"/>
              <a:t>En general, ¿usted aprueba o desaprueba la forma en</a:t>
            </a:r>
            <a:br>
              <a:rPr lang="es-MX" sz="2800" dirty="0"/>
            </a:br>
            <a:r>
              <a:rPr lang="es-MX" sz="2800" dirty="0"/>
              <a:t>que su presidente municipal Carlos Morales realiza su</a:t>
            </a:r>
            <a:br>
              <a:rPr lang="es-MX" sz="2800" dirty="0"/>
            </a:br>
            <a:r>
              <a:rPr lang="es-MX" sz="2800" dirty="0"/>
              <a:t>trabajo?</a:t>
            </a:r>
            <a:br>
              <a:rPr lang="es-MX" sz="2800" dirty="0"/>
            </a:br>
            <a:endParaRPr sz="28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6B2B142-53DA-0B42-9687-FCDA8ED0C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783" y="1654326"/>
            <a:ext cx="9695329" cy="487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68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B18A7F-C43E-594A-9CBC-171E8AB8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s-MX" sz="2800" dirty="0"/>
              <a:t>Independientemente de por quién ha votado en</a:t>
            </a:r>
            <a:br>
              <a:rPr lang="es-MX" sz="2800" dirty="0"/>
            </a:br>
            <a:r>
              <a:rPr lang="es-MX" sz="2800" dirty="0"/>
              <a:t>pasadas elecciones, ¿actualmente con cuál partido</a:t>
            </a:r>
            <a:br>
              <a:rPr lang="es-MX" sz="2800" dirty="0"/>
            </a:br>
            <a:r>
              <a:rPr lang="es-MX" sz="2800" dirty="0"/>
              <a:t>se siente usted más identificado?</a:t>
            </a:r>
            <a:br>
              <a:rPr lang="es-MX" sz="2800" dirty="0"/>
            </a:br>
            <a:endParaRPr sz="2800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A3310505-02DC-0B41-916B-A45697FCB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441" y="1690688"/>
            <a:ext cx="8703056" cy="4486275"/>
          </a:xfrm>
        </p:spPr>
      </p:pic>
    </p:spTree>
    <p:extLst>
      <p:ext uri="{BB962C8B-B14F-4D97-AF65-F5344CB8AC3E}">
        <p14:creationId xmlns:p14="http://schemas.microsoft.com/office/powerpoint/2010/main" val="990701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57E50A-21FE-3A41-B797-71A2B6E67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E415D8F-1F1B-D04A-8C76-E16B72DF48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6F5FFCF-1ED4-654F-A159-67C2674787BB}"/>
              </a:ext>
            </a:extLst>
          </p:cNvPr>
          <p:cNvSpPr txBox="1">
            <a:spLocks/>
          </p:cNvSpPr>
          <p:nvPr/>
        </p:nvSpPr>
        <p:spPr>
          <a:xfrm>
            <a:off x="825127" y="1206706"/>
            <a:ext cx="9949221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F8F6F2"/>
                </a:solidFill>
                <a:latin typeface="Avenir Next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s-MX" sz="5400" dirty="0">
                <a:solidFill>
                  <a:srgbClr val="671E30"/>
                </a:solidFill>
              </a:rPr>
              <a:t>Evaluación de servicios públicos</a:t>
            </a:r>
            <a:br>
              <a:rPr lang="es-MX" sz="5400" dirty="0">
                <a:solidFill>
                  <a:srgbClr val="671E30"/>
                </a:solidFill>
              </a:rPr>
            </a:br>
            <a:endParaRPr lang="es-MX" sz="5400" dirty="0">
              <a:solidFill>
                <a:srgbClr val="671E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2600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ersonalizados - DMAG">
      <a:dk1>
        <a:srgbClr val="2D3338"/>
      </a:dk1>
      <a:lt1>
        <a:srgbClr val="F7F6F1"/>
      </a:lt1>
      <a:dk2>
        <a:srgbClr val="44546A"/>
      </a:dk2>
      <a:lt2>
        <a:srgbClr val="E7D6D6"/>
      </a:lt2>
      <a:accent1>
        <a:srgbClr val="9D2448"/>
      </a:accent1>
      <a:accent2>
        <a:srgbClr val="F59323"/>
      </a:accent2>
      <a:accent3>
        <a:srgbClr val="A0AFC0"/>
      </a:accent3>
      <a:accent4>
        <a:srgbClr val="F9B6AF"/>
      </a:accent4>
      <a:accent5>
        <a:srgbClr val="F7D5D6"/>
      </a:accent5>
      <a:accent6>
        <a:srgbClr val="F4B01E"/>
      </a:accent6>
      <a:hlink>
        <a:srgbClr val="034587"/>
      </a:hlink>
      <a:folHlink>
        <a:srgbClr val="8C657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8925</TotalTime>
  <Words>1333</Words>
  <Application>Microsoft Macintosh PowerPoint</Application>
  <PresentationFormat>Panorámica</PresentationFormat>
  <Paragraphs>101</Paragraphs>
  <Slides>79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79</vt:i4>
      </vt:variant>
    </vt:vector>
  </HeadingPairs>
  <TitlesOfParts>
    <vt:vector size="84" baseType="lpstr">
      <vt:lpstr>Arial</vt:lpstr>
      <vt:lpstr>Avenir Next</vt:lpstr>
      <vt:lpstr>Calibri</vt:lpstr>
      <vt:lpstr>Calibri Light</vt:lpstr>
      <vt:lpstr>Tema de Office</vt:lpstr>
      <vt:lpstr>Encuesta municipal </vt:lpstr>
      <vt:lpstr>Metodología</vt:lpstr>
      <vt:lpstr>Presentación de PowerPoint</vt:lpstr>
      <vt:lpstr>Pensando en cómo se ha sentido en la última semana, ¿qué emoción describe mejor su estado de ánimo? </vt:lpstr>
      <vt:lpstr>Presentación de PowerPoint</vt:lpstr>
      <vt:lpstr>¿Qué tan seguro está de asistir a votar en las próximas elecciones del 6 de junio? </vt:lpstr>
      <vt:lpstr>Si en las próximas elecciones para Presidente Municipal de Tuxtla Gutiérrez los candidatos fueran los siguientes, ¿por quién votaría usted? </vt:lpstr>
      <vt:lpstr>Independientemente de por quién ha votado en pasadas elecciones, ¿actualmente con cuál partido se siente usted más identificado? </vt:lpstr>
      <vt:lpstr>Presentación de PowerPoint</vt:lpstr>
      <vt:lpstr>¿Cuál es el servicio público que más ha mejorado en su colonia durante los últimos tres años? </vt:lpstr>
      <vt:lpstr>¿Cuál es el servicio público que más ha empeorado en su colonia durante los últimos tres años? </vt:lpstr>
      <vt:lpstr>Presentación de PowerPoint</vt:lpstr>
      <vt:lpstr>En general, ¿usted aprueba o desaprueba la forma en que el presidente Andrés Manuel López Obrador realiza su trabajo? </vt:lpstr>
      <vt:lpstr>En general, ¿usted aprueba o desaprueba la forma en que su presidente municipal Carlos Morales realiza su trabajo? </vt:lpstr>
      <vt:lpstr> Centro oriente</vt:lpstr>
      <vt:lpstr>Presentación de PowerPoint</vt:lpstr>
      <vt:lpstr>Pensando en cómo se ha sentido en la última semana, ¿qué emoción describe mejor su estado de ánimo? </vt:lpstr>
      <vt:lpstr>Presentación de PowerPoint</vt:lpstr>
      <vt:lpstr>¿Qué tan seguro está de asistir a votar en las próximas elecciones del 6 de junio? </vt:lpstr>
      <vt:lpstr>Si en las próximas elecciones para Presidente Municipal de Tuxtla Gutiérrez los candidatos fueran los siguientes, ¿por quién votaría usted? </vt:lpstr>
      <vt:lpstr>Independientemente de por quién ha votado en pasadas elecciones, ¿actualmente con cuál partido se siente usted más identificado? </vt:lpstr>
      <vt:lpstr>Presentación de PowerPoint</vt:lpstr>
      <vt:lpstr>¿Cuál es el servicio público que más ha mejorado en su colonia durante los últimos tres años? </vt:lpstr>
      <vt:lpstr>¿Cuál es el servicio público que más ha empeorado en su colonia durante los últimos tres años? </vt:lpstr>
      <vt:lpstr>Presentación de PowerPoint</vt:lpstr>
      <vt:lpstr>En general, ¿usted aprueba o desaprueba la forma en que el presidente Andrés Manuel López Obrador realiza su trabajo? </vt:lpstr>
      <vt:lpstr>En general, ¿usted aprueba o desaprueba la forma en que su presidente municipal Carlos Morales realiza su trabajo? </vt:lpstr>
      <vt:lpstr> Centro poniente</vt:lpstr>
      <vt:lpstr>Presentación de PowerPoint</vt:lpstr>
      <vt:lpstr>Pensando en cómo se ha sentido en la última semana, ¿qué emoción describe mejor su estado de ánimo? </vt:lpstr>
      <vt:lpstr>Presentación de PowerPoint</vt:lpstr>
      <vt:lpstr>¿Qué tan seguro está de asistir a votar en las próximas elecciones del 6 de junio? </vt:lpstr>
      <vt:lpstr>Si en las próximas elecciones para Presidente Municipal de Tuxtla Gutiérrez los candidatos fueran los siguientes, ¿por quién votaría usted? </vt:lpstr>
      <vt:lpstr>Independientemente de por quién ha votado en pasadas elecciones, ¿actualmente con cuál partido se siente usted más identificado? </vt:lpstr>
      <vt:lpstr>Presentación de PowerPoint</vt:lpstr>
      <vt:lpstr>¿Cuál es el servicio público que más ha mejorado en su colonia durante los últimos tres años? </vt:lpstr>
      <vt:lpstr>¿Cuál es el servicio público que más ha empeorado en su colonia durante los últimos tres años? </vt:lpstr>
      <vt:lpstr>Presentación de PowerPoint</vt:lpstr>
      <vt:lpstr>En general, ¿usted aprueba o desaprueba la forma en que el presidente Andrés Manuel López Obrador realiza su trabajo? </vt:lpstr>
      <vt:lpstr>En general, ¿usted aprueba o desaprueba la forma en que su presidente municipal Carlos Morales realiza su trabajo? </vt:lpstr>
      <vt:lpstr> Periferia norte</vt:lpstr>
      <vt:lpstr>Presentación de PowerPoint</vt:lpstr>
      <vt:lpstr>Pensando en cómo se ha sentido en la última semana, ¿qué emoción describe mejor su estado de ánimo? </vt:lpstr>
      <vt:lpstr>Presentación de PowerPoint</vt:lpstr>
      <vt:lpstr>¿Qué tan seguro está de asistir a votar en las próximas elecciones del 6 de junio? </vt:lpstr>
      <vt:lpstr>Si en las próximas elecciones para Presidente Municipal de Tuxtla Gutiérrez los candidatos fueran los siguientes, ¿por quién votaría usted? </vt:lpstr>
      <vt:lpstr>Independientemente de por quién ha votado en pasadas elecciones, ¿actualmente con cuál partido se siente usted más identificado? </vt:lpstr>
      <vt:lpstr>Presentación de PowerPoint</vt:lpstr>
      <vt:lpstr>¿Cuál es el servicio público que más ha mejorado en su colonia durante los últimos tres años? </vt:lpstr>
      <vt:lpstr>¿Cuál es el servicio público que más ha empeorado en su colonia durante los últimos tres años? </vt:lpstr>
      <vt:lpstr>Presentación de PowerPoint</vt:lpstr>
      <vt:lpstr>En general, ¿usted aprueba o desaprueba la forma en que el presidente Andrés Manuel López Obrador realiza su trabajo? </vt:lpstr>
      <vt:lpstr>En general, ¿usted aprueba o desaprueba la forma en que su presidente municipal Carlos Morales realiza su trabajo? </vt:lpstr>
      <vt:lpstr> Periferia sur oriente</vt:lpstr>
      <vt:lpstr>Presentación de PowerPoint</vt:lpstr>
      <vt:lpstr>Pensando en cómo se ha sentido en la última semana, ¿qué emoción describe mejor su estado de ánimo? </vt:lpstr>
      <vt:lpstr>Presentación de PowerPoint</vt:lpstr>
      <vt:lpstr>¿Qué tan seguro está de asistir a votar en las próximas elecciones del 6 de junio? </vt:lpstr>
      <vt:lpstr>Si en las próximas elecciones para Presidente Municipal de Tuxtla Gutiérrez los candidatos fueran los siguientes, ¿por quién votaría usted? </vt:lpstr>
      <vt:lpstr>Independientemente de por quién ha votado en pasadas elecciones, ¿actualmente con cuál partido se siente usted más identificado? </vt:lpstr>
      <vt:lpstr>Presentación de PowerPoint</vt:lpstr>
      <vt:lpstr>¿Cuál es el servicio público que más ha mejorado en su colonia durante los últimos tres años? </vt:lpstr>
      <vt:lpstr>¿Cuál es el servicio público que más ha empeorado en su colonia durante los últimos tres años? </vt:lpstr>
      <vt:lpstr>Presentación de PowerPoint</vt:lpstr>
      <vt:lpstr>En general, ¿usted aprueba o desaprueba la forma en que el presidente Andrés Manuel López Obrador realiza su trabajo? </vt:lpstr>
      <vt:lpstr>En general, ¿usted aprueba o desaprueba la forma en que su presidente municipal Carlos Morales realiza su trabajo? </vt:lpstr>
      <vt:lpstr> Periferia sur poniente</vt:lpstr>
      <vt:lpstr>Presentación de PowerPoint</vt:lpstr>
      <vt:lpstr>Pensando en cómo se ha sentido en la última semana, ¿qué emoción describe mejor su estado de ánimo? </vt:lpstr>
      <vt:lpstr>Presentación de PowerPoint</vt:lpstr>
      <vt:lpstr>¿Qué tan seguro está de asistir a votar en las próximas elecciones del 6 de junio? </vt:lpstr>
      <vt:lpstr>Si en las próximas elecciones para Presidente Municipal de Tuxtla Gutiérrez los candidatos fueran los siguientes, ¿por quién votaría usted? </vt:lpstr>
      <vt:lpstr>Independientemente de por quién ha votado en pasadas elecciones, ¿actualmente con cuál partido se siente usted más identificado? </vt:lpstr>
      <vt:lpstr>Presentación de PowerPoint</vt:lpstr>
      <vt:lpstr>¿Cuál es el servicio público que más ha mejorado en su colonia durante los últimos tres años? </vt:lpstr>
      <vt:lpstr>¿Cuál es el servicio público que más ha empeorado en su colonia durante los últimos tres años? </vt:lpstr>
      <vt:lpstr>Presentación de PowerPoint</vt:lpstr>
      <vt:lpstr>En general, ¿usted aprueba o desaprueba la forma en que el presidente Andrés Manuel López Obrador realiza su trabajo? </vt:lpstr>
      <vt:lpstr>En general, ¿usted aprueba o desaprueba la forma en que su presidente municipal Carlos Morales realiza su trabajo?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Diálogos Magisteriales</dc:title>
  <dc:creator>365 Pro Plus</dc:creator>
  <cp:lastModifiedBy>365 Pro Plus</cp:lastModifiedBy>
  <cp:revision>74</cp:revision>
  <dcterms:created xsi:type="dcterms:W3CDTF">2020-10-02T20:52:18Z</dcterms:created>
  <dcterms:modified xsi:type="dcterms:W3CDTF">2021-04-20T23:53:49Z</dcterms:modified>
</cp:coreProperties>
</file>